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9" r:id="rId3"/>
    <p:sldId id="330" r:id="rId4"/>
    <p:sldId id="331" r:id="rId5"/>
    <p:sldId id="360" r:id="rId6"/>
    <p:sldId id="332" r:id="rId7"/>
    <p:sldId id="333" r:id="rId8"/>
    <p:sldId id="335" r:id="rId9"/>
    <p:sldId id="326" r:id="rId10"/>
    <p:sldId id="327" r:id="rId11"/>
    <p:sldId id="269" r:id="rId12"/>
    <p:sldId id="266" r:id="rId13"/>
    <p:sldId id="257" r:id="rId14"/>
    <p:sldId id="258" r:id="rId15"/>
    <p:sldId id="259" r:id="rId16"/>
    <p:sldId id="260" r:id="rId17"/>
    <p:sldId id="262" r:id="rId18"/>
    <p:sldId id="263" r:id="rId19"/>
    <p:sldId id="265" r:id="rId20"/>
    <p:sldId id="268" r:id="rId21"/>
    <p:sldId id="267" r:id="rId22"/>
    <p:sldId id="352" r:id="rId23"/>
    <p:sldId id="318" r:id="rId24"/>
    <p:sldId id="270" r:id="rId25"/>
    <p:sldId id="336" r:id="rId26"/>
    <p:sldId id="271" r:id="rId27"/>
    <p:sldId id="272" r:id="rId28"/>
    <p:sldId id="274" r:id="rId29"/>
    <p:sldId id="275" r:id="rId30"/>
    <p:sldId id="273" r:id="rId31"/>
    <p:sldId id="276" r:id="rId32"/>
    <p:sldId id="323" r:id="rId33"/>
    <p:sldId id="290" r:id="rId34"/>
    <p:sldId id="322" r:id="rId35"/>
    <p:sldId id="277" r:id="rId36"/>
    <p:sldId id="278" r:id="rId37"/>
    <p:sldId id="279" r:id="rId38"/>
    <p:sldId id="280" r:id="rId39"/>
    <p:sldId id="281" r:id="rId40"/>
    <p:sldId id="282" r:id="rId41"/>
    <p:sldId id="283" r:id="rId42"/>
    <p:sldId id="284" r:id="rId43"/>
    <p:sldId id="337" r:id="rId44"/>
    <p:sldId id="338" r:id="rId45"/>
    <p:sldId id="353" r:id="rId46"/>
    <p:sldId id="339" r:id="rId47"/>
    <p:sldId id="285" r:id="rId48"/>
    <p:sldId id="286" r:id="rId49"/>
    <p:sldId id="287" r:id="rId50"/>
    <p:sldId id="324" r:id="rId51"/>
    <p:sldId id="288" r:id="rId52"/>
    <p:sldId id="294" r:id="rId53"/>
    <p:sldId id="293" r:id="rId54"/>
    <p:sldId id="295" r:id="rId55"/>
    <p:sldId id="296" r:id="rId56"/>
    <p:sldId id="297" r:id="rId57"/>
    <p:sldId id="298" r:id="rId58"/>
    <p:sldId id="312" r:id="rId59"/>
    <p:sldId id="313" r:id="rId60"/>
    <p:sldId id="341" r:id="rId61"/>
    <p:sldId id="343" r:id="rId62"/>
    <p:sldId id="325" r:id="rId63"/>
    <p:sldId id="299" r:id="rId64"/>
    <p:sldId id="300" r:id="rId65"/>
    <p:sldId id="349" r:id="rId66"/>
    <p:sldId id="301" r:id="rId67"/>
    <p:sldId id="302" r:id="rId68"/>
    <p:sldId id="303" r:id="rId69"/>
    <p:sldId id="354" r:id="rId70"/>
    <p:sldId id="321" r:id="rId71"/>
    <p:sldId id="310" r:id="rId72"/>
    <p:sldId id="319" r:id="rId73"/>
    <p:sldId id="320" r:id="rId74"/>
    <p:sldId id="304" r:id="rId75"/>
    <p:sldId id="344" r:id="rId76"/>
    <p:sldId id="306" r:id="rId77"/>
    <p:sldId id="311" r:id="rId78"/>
    <p:sldId id="345" r:id="rId79"/>
    <p:sldId id="314" r:id="rId80"/>
    <p:sldId id="347" r:id="rId81"/>
    <p:sldId id="346" r:id="rId82"/>
    <p:sldId id="348" r:id="rId83"/>
    <p:sldId id="351" r:id="rId84"/>
    <p:sldId id="305" r:id="rId85"/>
    <p:sldId id="355" r:id="rId86"/>
    <p:sldId id="356" r:id="rId87"/>
    <p:sldId id="357" r:id="rId88"/>
    <p:sldId id="358" r:id="rId89"/>
    <p:sldId id="317" r:id="rId90"/>
    <p:sldId id="359" r:id="rId9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p:scale>
          <a:sx n="109" d="100"/>
          <a:sy n="109" d="100"/>
        </p:scale>
        <p:origin x="384" y="108"/>
      </p:cViewPr>
      <p:guideLst/>
    </p:cSldViewPr>
  </p:slideViewPr>
  <p:notesTextViewPr>
    <p:cViewPr>
      <p:scale>
        <a:sx n="1" d="1"/>
        <a:sy n="1" d="1"/>
      </p:scale>
      <p:origin x="0" y="0"/>
    </p:cViewPr>
  </p:notesTextViewPr>
  <p:sorterViewPr>
    <p:cViewPr>
      <p:scale>
        <a:sx n="13" d="25"/>
        <a:sy n="13" d="25"/>
      </p:scale>
      <p:origin x="0" y="-40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DC6A56-0FC0-4C81-920A-E8B5B538598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C11A-B1CD-47E3-99D3-DF58D3FA2F35}" type="slidenum">
              <a:rPr lang="en-US" smtClean="0"/>
              <a:t>‹#›</a:t>
            </a:fld>
            <a:endParaRPr lang="en-US"/>
          </a:p>
        </p:txBody>
      </p:sp>
    </p:spTree>
    <p:extLst>
      <p:ext uri="{BB962C8B-B14F-4D97-AF65-F5344CB8AC3E}">
        <p14:creationId xmlns:p14="http://schemas.microsoft.com/office/powerpoint/2010/main" val="304031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C6A56-0FC0-4C81-920A-E8B5B538598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C11A-B1CD-47E3-99D3-DF58D3FA2F35}" type="slidenum">
              <a:rPr lang="en-US" smtClean="0"/>
              <a:t>‹#›</a:t>
            </a:fld>
            <a:endParaRPr lang="en-US"/>
          </a:p>
        </p:txBody>
      </p:sp>
    </p:spTree>
    <p:extLst>
      <p:ext uri="{BB962C8B-B14F-4D97-AF65-F5344CB8AC3E}">
        <p14:creationId xmlns:p14="http://schemas.microsoft.com/office/powerpoint/2010/main" val="96983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C6A56-0FC0-4C81-920A-E8B5B538598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C11A-B1CD-47E3-99D3-DF58D3FA2F35}" type="slidenum">
              <a:rPr lang="en-US" smtClean="0"/>
              <a:t>‹#›</a:t>
            </a:fld>
            <a:endParaRPr lang="en-US"/>
          </a:p>
        </p:txBody>
      </p:sp>
    </p:spTree>
    <p:extLst>
      <p:ext uri="{BB962C8B-B14F-4D97-AF65-F5344CB8AC3E}">
        <p14:creationId xmlns:p14="http://schemas.microsoft.com/office/powerpoint/2010/main" val="235779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C6A56-0FC0-4C81-920A-E8B5B538598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C11A-B1CD-47E3-99D3-DF58D3FA2F35}" type="slidenum">
              <a:rPr lang="en-US" smtClean="0"/>
              <a:t>‹#›</a:t>
            </a:fld>
            <a:endParaRPr lang="en-US"/>
          </a:p>
        </p:txBody>
      </p:sp>
    </p:spTree>
    <p:extLst>
      <p:ext uri="{BB962C8B-B14F-4D97-AF65-F5344CB8AC3E}">
        <p14:creationId xmlns:p14="http://schemas.microsoft.com/office/powerpoint/2010/main" val="211751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DC6A56-0FC0-4C81-920A-E8B5B538598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C11A-B1CD-47E3-99D3-DF58D3FA2F35}" type="slidenum">
              <a:rPr lang="en-US" smtClean="0"/>
              <a:t>‹#›</a:t>
            </a:fld>
            <a:endParaRPr lang="en-US"/>
          </a:p>
        </p:txBody>
      </p:sp>
    </p:spTree>
    <p:extLst>
      <p:ext uri="{BB962C8B-B14F-4D97-AF65-F5344CB8AC3E}">
        <p14:creationId xmlns:p14="http://schemas.microsoft.com/office/powerpoint/2010/main" val="314193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DC6A56-0FC0-4C81-920A-E8B5B5385982}"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FC11A-B1CD-47E3-99D3-DF58D3FA2F35}" type="slidenum">
              <a:rPr lang="en-US" smtClean="0"/>
              <a:t>‹#›</a:t>
            </a:fld>
            <a:endParaRPr lang="en-US"/>
          </a:p>
        </p:txBody>
      </p:sp>
    </p:spTree>
    <p:extLst>
      <p:ext uri="{BB962C8B-B14F-4D97-AF65-F5344CB8AC3E}">
        <p14:creationId xmlns:p14="http://schemas.microsoft.com/office/powerpoint/2010/main" val="53463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DC6A56-0FC0-4C81-920A-E8B5B5385982}"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FC11A-B1CD-47E3-99D3-DF58D3FA2F35}" type="slidenum">
              <a:rPr lang="en-US" smtClean="0"/>
              <a:t>‹#›</a:t>
            </a:fld>
            <a:endParaRPr lang="en-US"/>
          </a:p>
        </p:txBody>
      </p:sp>
    </p:spTree>
    <p:extLst>
      <p:ext uri="{BB962C8B-B14F-4D97-AF65-F5344CB8AC3E}">
        <p14:creationId xmlns:p14="http://schemas.microsoft.com/office/powerpoint/2010/main" val="41676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DC6A56-0FC0-4C81-920A-E8B5B5385982}"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FC11A-B1CD-47E3-99D3-DF58D3FA2F35}" type="slidenum">
              <a:rPr lang="en-US" smtClean="0"/>
              <a:t>‹#›</a:t>
            </a:fld>
            <a:endParaRPr lang="en-US"/>
          </a:p>
        </p:txBody>
      </p:sp>
    </p:spTree>
    <p:extLst>
      <p:ext uri="{BB962C8B-B14F-4D97-AF65-F5344CB8AC3E}">
        <p14:creationId xmlns:p14="http://schemas.microsoft.com/office/powerpoint/2010/main" val="112357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C6A56-0FC0-4C81-920A-E8B5B5385982}"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3FC11A-B1CD-47E3-99D3-DF58D3FA2F35}" type="slidenum">
              <a:rPr lang="en-US" smtClean="0"/>
              <a:t>‹#›</a:t>
            </a:fld>
            <a:endParaRPr lang="en-US"/>
          </a:p>
        </p:txBody>
      </p:sp>
    </p:spTree>
    <p:extLst>
      <p:ext uri="{BB962C8B-B14F-4D97-AF65-F5344CB8AC3E}">
        <p14:creationId xmlns:p14="http://schemas.microsoft.com/office/powerpoint/2010/main" val="893420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C6A56-0FC0-4C81-920A-E8B5B5385982}"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FC11A-B1CD-47E3-99D3-DF58D3FA2F35}" type="slidenum">
              <a:rPr lang="en-US" smtClean="0"/>
              <a:t>‹#›</a:t>
            </a:fld>
            <a:endParaRPr lang="en-US"/>
          </a:p>
        </p:txBody>
      </p:sp>
    </p:spTree>
    <p:extLst>
      <p:ext uri="{BB962C8B-B14F-4D97-AF65-F5344CB8AC3E}">
        <p14:creationId xmlns:p14="http://schemas.microsoft.com/office/powerpoint/2010/main" val="339673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C6A56-0FC0-4C81-920A-E8B5B5385982}"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FC11A-B1CD-47E3-99D3-DF58D3FA2F35}" type="slidenum">
              <a:rPr lang="en-US" smtClean="0"/>
              <a:t>‹#›</a:t>
            </a:fld>
            <a:endParaRPr lang="en-US"/>
          </a:p>
        </p:txBody>
      </p:sp>
    </p:spTree>
    <p:extLst>
      <p:ext uri="{BB962C8B-B14F-4D97-AF65-F5344CB8AC3E}">
        <p14:creationId xmlns:p14="http://schemas.microsoft.com/office/powerpoint/2010/main" val="354368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C6A56-0FC0-4C81-920A-E8B5B5385982}" type="datetimeFigureOut">
              <a:rPr lang="en-US" smtClean="0"/>
              <a:t>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FC11A-B1CD-47E3-99D3-DF58D3FA2F35}" type="slidenum">
              <a:rPr lang="en-US" smtClean="0"/>
              <a:t>‹#›</a:t>
            </a:fld>
            <a:endParaRPr lang="en-US"/>
          </a:p>
        </p:txBody>
      </p:sp>
    </p:spTree>
    <p:extLst>
      <p:ext uri="{BB962C8B-B14F-4D97-AF65-F5344CB8AC3E}">
        <p14:creationId xmlns:p14="http://schemas.microsoft.com/office/powerpoint/2010/main" val="1816400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36" y="1028700"/>
            <a:ext cx="10703214" cy="3533775"/>
          </a:xfrm>
        </p:spPr>
        <p:txBody>
          <a:bodyPr>
            <a:normAutofit fontScale="90000"/>
          </a:bodyPr>
          <a:lstStyle/>
          <a:p>
            <a:r>
              <a:rPr lang="en-US" dirty="0" smtClean="0">
                <a:solidFill>
                  <a:srgbClr val="FF0000"/>
                </a:solidFill>
                <a:latin typeface="Arial" panose="020B0604020202020204" pitchFamily="34" charset="0"/>
                <a:cs typeface="Arial" panose="020B0604020202020204" pitchFamily="34" charset="0"/>
              </a:rPr>
              <a:t>ACEM LECTURE</a:t>
            </a:r>
            <a:br>
              <a:rPr lang="en-US" dirty="0" smtClean="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a: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LANDSLIDE RISK ASSESSMENT</a:t>
            </a:r>
            <a:r>
              <a:rPr lang="en-US" dirty="0"/>
              <a:t/>
            </a:r>
            <a:br>
              <a:rPr lang="en-US" dirty="0"/>
            </a:br>
            <a:endParaRPr lang="en-US" dirty="0"/>
          </a:p>
        </p:txBody>
      </p:sp>
      <p:sp>
        <p:nvSpPr>
          <p:cNvPr id="7" name="Text Placeholder 6"/>
          <p:cNvSpPr>
            <a:spLocks noGrp="1"/>
          </p:cNvSpPr>
          <p:nvPr>
            <p:ph type="body" idx="1"/>
          </p:nvPr>
        </p:nvSpPr>
        <p:spPr/>
        <p:txBody>
          <a:bodyPr/>
          <a:lstStyle/>
          <a:p>
            <a:r>
              <a:rPr lang="en-US" sz="3200" b="1" smtClean="0">
                <a:solidFill>
                  <a:schemeClr val="tx1"/>
                </a:solidFill>
              </a:rPr>
              <a:t>C</a:t>
            </a:r>
            <a:r>
              <a:rPr lang="en-US" sz="3200" b="1" dirty="0" smtClean="0">
                <a:solidFill>
                  <a:schemeClr val="tx1"/>
                </a:solidFill>
              </a:rPr>
              <a:t>. T. TOH</a:t>
            </a:r>
          </a:p>
          <a:p>
            <a:r>
              <a:rPr lang="en-US" sz="3600" b="1" dirty="0" smtClean="0">
                <a:solidFill>
                  <a:schemeClr val="tx1"/>
                </a:solidFill>
              </a:rPr>
              <a:t>DR TOH ASSOCIATES SDN BHD</a:t>
            </a:r>
            <a:endParaRPr lang="en-US" sz="3600" b="1" dirty="0">
              <a:solidFill>
                <a:schemeClr val="tx1"/>
              </a:solidFill>
            </a:endParaRPr>
          </a:p>
        </p:txBody>
      </p:sp>
    </p:spTree>
    <p:extLst>
      <p:ext uri="{BB962C8B-B14F-4D97-AF65-F5344CB8AC3E}">
        <p14:creationId xmlns:p14="http://schemas.microsoft.com/office/powerpoint/2010/main" val="831743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REASONS FOR RISK BASED ANALYSIS. Ho (2007) </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Geotechnical failures are not a rarity and sometimes disastrous</a:t>
            </a:r>
          </a:p>
          <a:p>
            <a:r>
              <a:rPr lang="en-US" dirty="0" smtClean="0"/>
              <a:t>Conventional stability analysis with traditional factors of safety are not always capable of averting undesirable performance (Morgenstern 1991)</a:t>
            </a:r>
          </a:p>
          <a:p>
            <a:r>
              <a:rPr lang="en-US" dirty="0" smtClean="0"/>
              <a:t>Over designing costs money</a:t>
            </a:r>
          </a:p>
          <a:p>
            <a:r>
              <a:rPr lang="en-US" dirty="0" smtClean="0"/>
              <a:t>Excessive use of Codes of Practice can result in unsatisfactory performance if used by the inexperienced. For example over-conservative assessment of slopes could prohibit development resulting in reduction in land values and raise fears regarding the integrity of existing developments while lack recognition of potential failures could result in dire consequence</a:t>
            </a:r>
            <a:endParaRPr lang="en-US" dirty="0"/>
          </a:p>
        </p:txBody>
      </p:sp>
    </p:spTree>
    <p:extLst>
      <p:ext uri="{BB962C8B-B14F-4D97-AF65-F5344CB8AC3E}">
        <p14:creationId xmlns:p14="http://schemas.microsoft.com/office/powerpoint/2010/main" val="3399497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LANDSLIDE RISK MANAGEMENT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t>SLOPE ENGINEERING </a:t>
            </a:r>
            <a:r>
              <a:rPr lang="en-US" dirty="0" smtClean="0"/>
              <a:t>(AND </a:t>
            </a:r>
            <a:r>
              <a:rPr lang="en-US" dirty="0"/>
              <a:t>OTHER ASPECTS OF ENGINEERING) OFTEN INVOLVES JUDGEMENT IN AN INFORMAL MANNER</a:t>
            </a:r>
            <a:r>
              <a:rPr lang="en-US" dirty="0" smtClean="0"/>
              <a:t>.</a:t>
            </a:r>
            <a:br>
              <a:rPr lang="en-US" dirty="0" smtClean="0"/>
            </a:br>
            <a:r>
              <a:rPr lang="en-US" dirty="0" smtClean="0"/>
              <a:t/>
            </a:r>
            <a:br>
              <a:rPr lang="en-US" dirty="0" smtClean="0"/>
            </a:br>
            <a:r>
              <a:rPr lang="en-US" dirty="0" smtClean="0"/>
              <a:t>LANDSLIDE RISK MANAGEMENT  IS A STRUCTURED APPROACH SUPPORTED BY HISTORICAL RECORDS BUT BASED ON THE KEY FACTORS THAT DETERMINE LANDSLIDE DAMAGE:</a:t>
            </a:r>
          </a:p>
          <a:p>
            <a:pPr marL="571500" indent="-571500">
              <a:buAutoNum type="romanLcParenBoth"/>
            </a:pPr>
            <a:r>
              <a:rPr lang="en-US" dirty="0" smtClean="0"/>
              <a:t>NATURE OF LIKELY GROUND MOVEMENT</a:t>
            </a:r>
          </a:p>
          <a:p>
            <a:pPr marL="571500" indent="-571500">
              <a:buAutoNum type="romanLcParenBoth"/>
            </a:pPr>
            <a:r>
              <a:rPr lang="en-US" dirty="0" smtClean="0"/>
              <a:t>NATURE AND VALUE OF ASSETS AND ELEMENTS AT RISK</a:t>
            </a:r>
          </a:p>
          <a:p>
            <a:pPr marL="571500" indent="-571500">
              <a:buAutoNum type="romanLcParenBoth"/>
            </a:pPr>
            <a:r>
              <a:rPr lang="en-US" dirty="0" smtClean="0"/>
              <a:t>VULNERABILITY TO THE MOVEMENTS</a:t>
            </a:r>
          </a:p>
          <a:p>
            <a:pPr marL="571500" indent="-571500">
              <a:buAutoNum type="romanLcParenBoth"/>
            </a:pPr>
            <a:r>
              <a:rPr lang="en-US" dirty="0" smtClean="0"/>
              <a:t>EXTENT OF EXPOSURE</a:t>
            </a:r>
          </a:p>
          <a:p>
            <a:pPr marL="0" indent="0">
              <a:buNone/>
            </a:pPr>
            <a:endParaRPr lang="en-US" dirty="0" smtClean="0"/>
          </a:p>
          <a:p>
            <a:pPr marL="0" indent="0">
              <a:buNone/>
            </a:pPr>
            <a:endParaRPr lang="en-US" dirty="0" smtClean="0"/>
          </a:p>
          <a:p>
            <a:pPr marL="571500" indent="-571500">
              <a:buAutoNum type="romanLcParenBoth"/>
            </a:pPr>
            <a:endParaRPr lang="en-US" dirty="0" smtClean="0"/>
          </a:p>
          <a:p>
            <a:pPr marL="0" indent="0">
              <a:buNone/>
            </a:pPr>
            <a:endParaRPr lang="en-US" dirty="0"/>
          </a:p>
        </p:txBody>
      </p:sp>
    </p:spTree>
    <p:extLst>
      <p:ext uri="{BB962C8B-B14F-4D97-AF65-F5344CB8AC3E}">
        <p14:creationId xmlns:p14="http://schemas.microsoft.com/office/powerpoint/2010/main" val="603586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RISK MANAGEMENT PROCESS</a:t>
            </a:r>
            <a:endParaRPr lang="en-US" b="1" dirty="0">
              <a:solidFill>
                <a:srgbClr val="FF0000"/>
              </a:solidFill>
            </a:endParaRPr>
          </a:p>
        </p:txBody>
      </p:sp>
      <p:sp>
        <p:nvSpPr>
          <p:cNvPr id="10" name="Text Placeholder 9"/>
          <p:cNvSpPr>
            <a:spLocks noGrp="1"/>
          </p:cNvSpPr>
          <p:nvPr>
            <p:ph type="body" idx="1"/>
          </p:nvPr>
        </p:nvSpPr>
        <p:spPr/>
        <p:txBody>
          <a:bodyPr/>
          <a:lstStyle/>
          <a:p>
            <a:r>
              <a:rPr lang="en-US" dirty="0" smtClean="0">
                <a:solidFill>
                  <a:srgbClr val="C00000"/>
                </a:solidFill>
              </a:rPr>
              <a:t> 3 COMPONENTS</a:t>
            </a:r>
            <a:endParaRPr lang="en-US" dirty="0">
              <a:solidFill>
                <a:srgbClr val="C00000"/>
              </a:solidFill>
            </a:endParaRPr>
          </a:p>
        </p:txBody>
      </p:sp>
      <p:sp>
        <p:nvSpPr>
          <p:cNvPr id="8" name="Content Placeholder 7"/>
          <p:cNvSpPr>
            <a:spLocks noGrp="1"/>
          </p:cNvSpPr>
          <p:nvPr>
            <p:ph sz="half" idx="2"/>
          </p:nvPr>
        </p:nvSpPr>
        <p:spPr/>
        <p:txBody>
          <a:bodyPr/>
          <a:lstStyle/>
          <a:p>
            <a:r>
              <a:rPr lang="en-US" dirty="0" smtClean="0"/>
              <a:t>RISK ANALYSIS</a:t>
            </a:r>
          </a:p>
          <a:p>
            <a:r>
              <a:rPr lang="en-US" dirty="0" smtClean="0"/>
              <a:t>RISK EVALUATION</a:t>
            </a:r>
          </a:p>
          <a:p>
            <a:r>
              <a:rPr lang="en-US" dirty="0" smtClean="0"/>
              <a:t>RISK TREATMENT</a:t>
            </a:r>
            <a:endParaRPr lang="en-US" dirty="0"/>
          </a:p>
        </p:txBody>
      </p:sp>
      <p:sp>
        <p:nvSpPr>
          <p:cNvPr id="11" name="Text Placeholder 10"/>
          <p:cNvSpPr>
            <a:spLocks noGrp="1"/>
          </p:cNvSpPr>
          <p:nvPr>
            <p:ph type="body" sz="quarter" idx="3"/>
          </p:nvPr>
        </p:nvSpPr>
        <p:spPr/>
        <p:txBody>
          <a:bodyPr/>
          <a:lstStyle/>
          <a:p>
            <a:r>
              <a:rPr lang="en-US" dirty="0" smtClean="0">
                <a:solidFill>
                  <a:srgbClr val="C00000"/>
                </a:solidFill>
              </a:rPr>
              <a:t>PROCESS INVOLVES ANSWERING THE FOLLOWING QUESTIONS</a:t>
            </a:r>
            <a:endParaRPr lang="en-US" dirty="0">
              <a:solidFill>
                <a:srgbClr val="C00000"/>
              </a:solidFill>
            </a:endParaRPr>
          </a:p>
        </p:txBody>
      </p:sp>
      <p:sp>
        <p:nvSpPr>
          <p:cNvPr id="9" name="Content Placeholder 8"/>
          <p:cNvSpPr>
            <a:spLocks noGrp="1"/>
          </p:cNvSpPr>
          <p:nvPr>
            <p:ph sz="quarter" idx="4"/>
          </p:nvPr>
        </p:nvSpPr>
        <p:spPr/>
        <p:txBody>
          <a:bodyPr/>
          <a:lstStyle/>
          <a:p>
            <a:r>
              <a:rPr lang="en-US" dirty="0" smtClean="0"/>
              <a:t>WHAT MIGHT HAPPEN?</a:t>
            </a:r>
          </a:p>
          <a:p>
            <a:r>
              <a:rPr lang="en-US" dirty="0" smtClean="0"/>
              <a:t>HOW LIKELY IS IT?</a:t>
            </a:r>
          </a:p>
          <a:p>
            <a:r>
              <a:rPr lang="en-US" dirty="0" smtClean="0"/>
              <a:t>WHAT DAMAGE OR INJURY MAY RESULT?</a:t>
            </a:r>
          </a:p>
          <a:p>
            <a:r>
              <a:rPr lang="en-US" dirty="0" smtClean="0"/>
              <a:t>WHAT CAN BE DONE ABOUT IT?</a:t>
            </a:r>
            <a:endParaRPr lang="en-US" dirty="0"/>
          </a:p>
        </p:txBody>
      </p:sp>
    </p:spTree>
    <p:extLst>
      <p:ext uri="{BB962C8B-B14F-4D97-AF65-F5344CB8AC3E}">
        <p14:creationId xmlns:p14="http://schemas.microsoft.com/office/powerpoint/2010/main" val="224342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rPr>
              <a:t>DEFINITIONS</a:t>
            </a:r>
            <a:endParaRPr lang="en-US" b="1" dirty="0">
              <a:solidFill>
                <a:srgbClr val="FF0000"/>
              </a:solidFill>
            </a:endParaRPr>
          </a:p>
        </p:txBody>
      </p:sp>
      <p:sp>
        <p:nvSpPr>
          <p:cNvPr id="5" name="Content Placeholder 4"/>
          <p:cNvSpPr>
            <a:spLocks noGrp="1"/>
          </p:cNvSpPr>
          <p:nvPr>
            <p:ph idx="1"/>
          </p:nvPr>
        </p:nvSpPr>
        <p:spPr/>
        <p:txBody>
          <a:bodyPr>
            <a:normAutofit fontScale="85000" lnSpcReduction="20000"/>
          </a:bodyPr>
          <a:lstStyle/>
          <a:p>
            <a:r>
              <a:rPr lang="en-US" b="1" dirty="0" smtClean="0">
                <a:solidFill>
                  <a:srgbClr val="C00000"/>
                </a:solidFill>
              </a:rPr>
              <a:t>RISK</a:t>
            </a:r>
            <a:r>
              <a:rPr lang="en-US" dirty="0" smtClean="0"/>
              <a:t/>
            </a:r>
            <a:br>
              <a:rPr lang="en-US" dirty="0" smtClean="0"/>
            </a:br>
            <a:r>
              <a:rPr lang="en-US" dirty="0" smtClean="0"/>
              <a:t>	</a:t>
            </a:r>
            <a:r>
              <a:rPr lang="en-US" i="1" dirty="0" smtClean="0"/>
              <a:t>The likelihood of specified consequences arising from an event, 	circumstance or action</a:t>
            </a:r>
          </a:p>
          <a:p>
            <a:pPr marL="0" indent="0">
              <a:buNone/>
            </a:pPr>
            <a:r>
              <a:rPr lang="en-US" i="1" dirty="0" smtClean="0"/>
              <a:t>	…… within a stated period and area.</a:t>
            </a:r>
            <a:br>
              <a:rPr lang="en-US" i="1" dirty="0" smtClean="0"/>
            </a:br>
            <a:endParaRPr lang="en-US" i="1" dirty="0" smtClean="0"/>
          </a:p>
          <a:p>
            <a:r>
              <a:rPr lang="en-US" b="1" dirty="0" smtClean="0">
                <a:solidFill>
                  <a:srgbClr val="C00000"/>
                </a:solidFill>
              </a:rPr>
              <a:t>HAZARD </a:t>
            </a:r>
          </a:p>
          <a:p>
            <a:pPr marL="0" indent="0">
              <a:buNone/>
            </a:pPr>
            <a:r>
              <a:rPr lang="en-US" i="1" dirty="0" smtClean="0"/>
              <a:t>	Potential for adverse consequences of some event ….</a:t>
            </a:r>
            <a:r>
              <a:rPr lang="en-US" dirty="0" smtClean="0"/>
              <a:t/>
            </a:r>
            <a:br>
              <a:rPr lang="en-US" dirty="0" smtClean="0"/>
            </a:br>
            <a:r>
              <a:rPr lang="en-US" dirty="0" smtClean="0"/>
              <a:t/>
            </a:r>
            <a:br>
              <a:rPr lang="en-US" dirty="0" smtClean="0"/>
            </a:br>
            <a:endParaRPr lang="en-US" dirty="0" smtClean="0"/>
          </a:p>
          <a:p>
            <a:r>
              <a:rPr lang="en-US" b="1" dirty="0" smtClean="0">
                <a:solidFill>
                  <a:srgbClr val="C00000"/>
                </a:solidFill>
              </a:rPr>
              <a:t>VULNERABILITY </a:t>
            </a:r>
            <a:r>
              <a:rPr lang="en-US" dirty="0" smtClean="0"/>
              <a:t/>
            </a:r>
            <a:br>
              <a:rPr lang="en-US" dirty="0" smtClean="0"/>
            </a:br>
            <a:r>
              <a:rPr lang="en-US" dirty="0" smtClean="0"/>
              <a:t/>
            </a:r>
            <a:br>
              <a:rPr lang="en-US" dirty="0" smtClean="0"/>
            </a:br>
            <a:r>
              <a:rPr lang="en-US" dirty="0" smtClean="0"/>
              <a:t>	</a:t>
            </a:r>
            <a:r>
              <a:rPr lang="en-US" i="1" dirty="0" smtClean="0"/>
              <a:t>Potential to suffer harm, loss or detriment.</a:t>
            </a:r>
            <a:br>
              <a:rPr lang="en-US" i="1" dirty="0" smtClean="0"/>
            </a:br>
            <a:r>
              <a:rPr lang="en-US" i="1" dirty="0" smtClean="0"/>
              <a:t>	The reverse of robustness and durability</a:t>
            </a:r>
            <a:r>
              <a:rPr lang="en-US" dirty="0" smtClean="0"/>
              <a:t/>
            </a:r>
            <a:br>
              <a:rPr lang="en-US" dirty="0" smtClean="0"/>
            </a:br>
            <a:endParaRPr lang="en-US" dirty="0"/>
          </a:p>
        </p:txBody>
      </p:sp>
    </p:spTree>
    <p:extLst>
      <p:ext uri="{BB962C8B-B14F-4D97-AF65-F5344CB8AC3E}">
        <p14:creationId xmlns:p14="http://schemas.microsoft.com/office/powerpoint/2010/main" val="1429786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ADVERSE CONSEQUENCE TO A PARTICULAR ASSET FROM A HAZARD EVENT</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smtClean="0"/>
              <a:t>Hazard event x Vulnerability = Adverse consequences</a:t>
            </a:r>
            <a:br>
              <a:rPr lang="en-US" dirty="0" smtClean="0"/>
            </a:br>
            <a:endParaRPr lang="en-US" dirty="0" smtClean="0"/>
          </a:p>
          <a:p>
            <a:pPr marL="0" indent="0">
              <a:buNone/>
            </a:pPr>
            <a:r>
              <a:rPr lang="en-US" sz="3200" i="1" dirty="0" smtClean="0">
                <a:solidFill>
                  <a:srgbClr val="FF0000"/>
                </a:solidFill>
              </a:rPr>
              <a:t>	H x (E x V) = C</a:t>
            </a:r>
            <a:r>
              <a:rPr lang="en-US" dirty="0" smtClean="0"/>
              <a:t/>
            </a:r>
            <a:br>
              <a:rPr lang="en-US" dirty="0" smtClean="0"/>
            </a:br>
            <a:endParaRPr lang="en-US" i="1" dirty="0"/>
          </a:p>
          <a:p>
            <a:r>
              <a:rPr lang="en-US" i="1" dirty="0" smtClean="0"/>
              <a:t>H = specific haz</a:t>
            </a:r>
            <a:r>
              <a:rPr lang="en-US" dirty="0" smtClean="0"/>
              <a:t>ard event (landslide)</a:t>
            </a:r>
          </a:p>
          <a:p>
            <a:r>
              <a:rPr lang="en-US" dirty="0" smtClean="0"/>
              <a:t>E = Total value of elements at risk (property)</a:t>
            </a:r>
          </a:p>
          <a:p>
            <a:r>
              <a:rPr lang="en-US" dirty="0" smtClean="0"/>
              <a:t>V = vulnerability (proportion of E) e.g. vulnerability of timber structure compared to </a:t>
            </a:r>
            <a:r>
              <a:rPr lang="en-US" dirty="0" err="1" smtClean="0"/>
              <a:t>rc</a:t>
            </a:r>
            <a:r>
              <a:rPr lang="en-US" dirty="0" smtClean="0"/>
              <a:t> structure</a:t>
            </a:r>
          </a:p>
          <a:p>
            <a:r>
              <a:rPr lang="en-US" dirty="0"/>
              <a:t> </a:t>
            </a:r>
            <a:r>
              <a:rPr lang="en-US" dirty="0" smtClean="0"/>
              <a:t>C = adverse consequence</a:t>
            </a:r>
            <a:endParaRPr lang="en-US" dirty="0"/>
          </a:p>
        </p:txBody>
      </p:sp>
    </p:spTree>
    <p:extLst>
      <p:ext uri="{BB962C8B-B14F-4D97-AF65-F5344CB8AC3E}">
        <p14:creationId xmlns:p14="http://schemas.microsoft.com/office/powerpoint/2010/main" val="48044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solidFill>
                  <a:srgbClr val="FF0000"/>
                </a:solidFill>
              </a:rPr>
              <a:t>Adverse consequence from proportion of time.  moving person or vehicle</a:t>
            </a:r>
            <a:endParaRPr lang="en-US" b="1" cap="all"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
            </a:r>
            <a:br>
              <a:rPr lang="en-US" dirty="0" smtClean="0"/>
            </a:br>
            <a:r>
              <a:rPr lang="en-US" dirty="0" smtClean="0"/>
              <a:t>	</a:t>
            </a:r>
            <a:r>
              <a:rPr lang="en-US" sz="3200" i="1" dirty="0" smtClean="0">
                <a:solidFill>
                  <a:srgbClr val="FF0000"/>
                </a:solidFill>
              </a:rPr>
              <a:t>H x ( E x V x E</a:t>
            </a:r>
            <a:r>
              <a:rPr lang="en-US" sz="3200" i="1" baseline="-25000" dirty="0" smtClean="0">
                <a:solidFill>
                  <a:srgbClr val="FF0000"/>
                </a:solidFill>
              </a:rPr>
              <a:t>x</a:t>
            </a:r>
            <a:r>
              <a:rPr lang="en-US" sz="3200" i="1" dirty="0" smtClean="0">
                <a:solidFill>
                  <a:srgbClr val="FF0000"/>
                </a:solidFill>
              </a:rPr>
              <a:t>) = C</a:t>
            </a:r>
          </a:p>
          <a:p>
            <a:pPr marL="0" indent="0">
              <a:buNone/>
            </a:pPr>
            <a:endParaRPr lang="en-US" dirty="0"/>
          </a:p>
          <a:p>
            <a:r>
              <a:rPr lang="en-US" dirty="0"/>
              <a:t>H = specific hazard event</a:t>
            </a:r>
          </a:p>
          <a:p>
            <a:r>
              <a:rPr lang="en-US" dirty="0"/>
              <a:t>E = </a:t>
            </a:r>
            <a:r>
              <a:rPr lang="en-US" dirty="0" smtClean="0"/>
              <a:t>Max potential value </a:t>
            </a:r>
            <a:r>
              <a:rPr lang="en-US" dirty="0"/>
              <a:t>of elements at risk</a:t>
            </a:r>
          </a:p>
          <a:p>
            <a:r>
              <a:rPr lang="en-US" dirty="0"/>
              <a:t>V = vulnerability (proportion of E) </a:t>
            </a:r>
          </a:p>
          <a:p>
            <a:r>
              <a:rPr lang="en-US" dirty="0" smtClean="0"/>
              <a:t>Ex = Proportion of E likely to be present at time of event and therefore susceptible to be impacted. Exposure</a:t>
            </a:r>
            <a:endParaRPr lang="en-US" dirty="0"/>
          </a:p>
          <a:p>
            <a:r>
              <a:rPr lang="en-US" dirty="0"/>
              <a:t> C = adverse consequence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78445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6667"/>
          </a:xfrm>
        </p:spPr>
        <p:txBody>
          <a:bodyPr/>
          <a:lstStyle/>
          <a:p>
            <a:r>
              <a:rPr lang="en-US" b="1" dirty="0" smtClean="0">
                <a:solidFill>
                  <a:srgbClr val="FF0000"/>
                </a:solidFill>
              </a:rPr>
              <a:t>RISK </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500" i="1" dirty="0" err="1" smtClean="0">
                <a:solidFill>
                  <a:srgbClr val="FF0000"/>
                </a:solidFill>
              </a:rPr>
              <a:t>R</a:t>
            </a:r>
            <a:r>
              <a:rPr lang="en-US" sz="3500" i="1" baseline="-25000" dirty="0" err="1" smtClean="0">
                <a:solidFill>
                  <a:srgbClr val="FF0000"/>
                </a:solidFill>
              </a:rPr>
              <a:t>s</a:t>
            </a:r>
            <a:r>
              <a:rPr lang="en-US" sz="3500" i="1" dirty="0" smtClean="0">
                <a:solidFill>
                  <a:srgbClr val="FF0000"/>
                </a:solidFill>
              </a:rPr>
              <a:t> = </a:t>
            </a:r>
            <a:r>
              <a:rPr lang="en-US" sz="3500" i="1" dirty="0" err="1" smtClean="0">
                <a:solidFill>
                  <a:srgbClr val="FF0000"/>
                </a:solidFill>
              </a:rPr>
              <a:t>Pr</a:t>
            </a:r>
            <a:r>
              <a:rPr lang="en-US" sz="3500" i="1" dirty="0" smtClean="0">
                <a:solidFill>
                  <a:srgbClr val="FF0000"/>
                </a:solidFill>
              </a:rPr>
              <a:t>(H</a:t>
            </a:r>
            <a:r>
              <a:rPr lang="en-US" sz="3500" i="1" baseline="-25000" dirty="0" smtClean="0">
                <a:solidFill>
                  <a:srgbClr val="FF0000"/>
                </a:solidFill>
              </a:rPr>
              <a:t>i</a:t>
            </a:r>
            <a:r>
              <a:rPr lang="en-US" sz="3500" i="1" dirty="0" smtClean="0">
                <a:solidFill>
                  <a:srgbClr val="FF0000"/>
                </a:solidFill>
              </a:rPr>
              <a:t>) x (E x V x E</a:t>
            </a:r>
            <a:r>
              <a:rPr lang="en-US" sz="3500" i="1" baseline="-25000" dirty="0" smtClean="0">
                <a:solidFill>
                  <a:srgbClr val="FF0000"/>
                </a:solidFill>
              </a:rPr>
              <a:t>x</a:t>
            </a:r>
            <a:r>
              <a:rPr lang="en-US" sz="3500" i="1" dirty="0" smtClean="0">
                <a:solidFill>
                  <a:srgbClr val="FF0000"/>
                </a:solidFill>
              </a:rPr>
              <a:t> )</a:t>
            </a:r>
          </a:p>
          <a:p>
            <a:pPr marL="0" indent="0">
              <a:buNone/>
            </a:pPr>
            <a:endParaRPr lang="en-US" dirty="0"/>
          </a:p>
          <a:p>
            <a:pPr marL="0" indent="0">
              <a:buNone/>
            </a:pPr>
            <a:r>
              <a:rPr lang="en-US" i="1" dirty="0"/>
              <a:t>R</a:t>
            </a:r>
            <a:r>
              <a:rPr lang="en-US" i="1" baseline="-25000" dirty="0"/>
              <a:t>s</a:t>
            </a:r>
            <a:r>
              <a:rPr lang="en-US" dirty="0" smtClean="0"/>
              <a:t> = Specific risk or expected loss due to particular magnitude of landslide </a:t>
            </a:r>
            <a:r>
              <a:rPr lang="en-US" i="1" dirty="0"/>
              <a:t>H</a:t>
            </a:r>
            <a:r>
              <a:rPr lang="en-US" i="1" baseline="-25000" dirty="0"/>
              <a:t>i</a:t>
            </a:r>
            <a:r>
              <a:rPr lang="en-US" dirty="0" smtClean="0"/>
              <a:t/>
            </a:r>
            <a:br>
              <a:rPr lang="en-US" dirty="0" smtClean="0"/>
            </a:br>
            <a:r>
              <a:rPr lang="en-US" dirty="0" smtClean="0"/>
              <a:t/>
            </a:r>
            <a:br>
              <a:rPr lang="en-US" dirty="0" smtClean="0"/>
            </a:br>
            <a:r>
              <a:rPr lang="en-US" dirty="0" err="1" smtClean="0"/>
              <a:t>Pr</a:t>
            </a:r>
            <a:r>
              <a:rPr lang="en-US" dirty="0" smtClean="0"/>
              <a:t>(</a:t>
            </a:r>
            <a:r>
              <a:rPr lang="en-US" i="1" dirty="0"/>
              <a:t>H</a:t>
            </a:r>
            <a:r>
              <a:rPr lang="en-US" i="1" baseline="-25000" dirty="0"/>
              <a:t>i</a:t>
            </a:r>
            <a:r>
              <a:rPr lang="en-US" dirty="0" smtClean="0"/>
              <a:t>) = Probability of a particular magnitude of landslide </a:t>
            </a:r>
            <a:r>
              <a:rPr lang="en-US" i="1" dirty="0"/>
              <a:t>H</a:t>
            </a:r>
            <a:r>
              <a:rPr lang="en-US" i="1" baseline="-25000" dirty="0"/>
              <a:t>i</a:t>
            </a:r>
            <a:endParaRPr lang="en-US" dirty="0" smtClean="0"/>
          </a:p>
          <a:p>
            <a:pPr marL="0" indent="0">
              <a:buNone/>
            </a:pPr>
            <a:r>
              <a:rPr lang="en-US" i="1" dirty="0" smtClean="0"/>
              <a:t>E</a:t>
            </a:r>
            <a:r>
              <a:rPr lang="en-US" dirty="0" smtClean="0"/>
              <a:t> = total value of elements at risk threatened by landslide – fixed assets and mobile assets</a:t>
            </a:r>
          </a:p>
          <a:p>
            <a:pPr marL="0" indent="0">
              <a:buNone/>
            </a:pPr>
            <a:r>
              <a:rPr lang="en-US" i="1" dirty="0" smtClean="0"/>
              <a:t>V</a:t>
            </a:r>
            <a:r>
              <a:rPr lang="en-US" dirty="0" smtClean="0"/>
              <a:t> = vulnerability or proportion of E likely to be affected detrimentally (scale 0 to 1)</a:t>
            </a:r>
          </a:p>
          <a:p>
            <a:pPr marL="0" indent="0">
              <a:buNone/>
            </a:pPr>
            <a:r>
              <a:rPr lang="en-US" i="1" dirty="0" smtClean="0"/>
              <a:t>Ex</a:t>
            </a:r>
            <a:r>
              <a:rPr lang="en-US" dirty="0" smtClean="0"/>
              <a:t> = exposure or the proportion of total value likely to be present and therefore susceptible to be impacted (Scale 0 to 1)</a:t>
            </a:r>
          </a:p>
          <a:p>
            <a:pPr marL="0" indent="0">
              <a:buNone/>
            </a:pPr>
            <a:endParaRPr lang="en-US" dirty="0" smtClean="0"/>
          </a:p>
        </p:txBody>
      </p:sp>
    </p:spTree>
    <p:extLst>
      <p:ext uri="{BB962C8B-B14F-4D97-AF65-F5344CB8AC3E}">
        <p14:creationId xmlns:p14="http://schemas.microsoft.com/office/powerpoint/2010/main" val="308369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SUMMATION OF RISKS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TOTAL RISK R IS SUM OF CALCULATION OF SPECIFIC RISK</a:t>
            </a:r>
            <a:br>
              <a:rPr lang="en-US" dirty="0" smtClean="0"/>
            </a:br>
            <a:endParaRPr lang="en-US" dirty="0" smtClean="0"/>
          </a:p>
          <a:p>
            <a:r>
              <a:rPr lang="en-US" dirty="0" smtClean="0"/>
              <a:t>R = </a:t>
            </a:r>
            <a:r>
              <a:rPr lang="el-GR" dirty="0" smtClean="0"/>
              <a:t>Σ</a:t>
            </a:r>
            <a:r>
              <a:rPr lang="en-US" dirty="0" smtClean="0"/>
              <a:t> R</a:t>
            </a:r>
            <a:r>
              <a:rPr lang="en-US" baseline="-25000" dirty="0" smtClean="0"/>
              <a:t>s</a:t>
            </a:r>
            <a:r>
              <a:rPr lang="en-US" dirty="0" smtClean="0"/>
              <a:t> ( landslide events 1….. n)</a:t>
            </a:r>
            <a:endParaRPr lang="en-US" dirty="0"/>
          </a:p>
        </p:txBody>
      </p:sp>
    </p:spTree>
    <p:extLst>
      <p:ext uri="{BB962C8B-B14F-4D97-AF65-F5344CB8AC3E}">
        <p14:creationId xmlns:p14="http://schemas.microsoft.com/office/powerpoint/2010/main" val="2074282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solidFill>
                  <a:srgbClr val="FF0000"/>
                </a:solidFill>
              </a:rPr>
              <a:t>RISK AND UNCERTAINTY</a:t>
            </a:r>
            <a:endParaRPr lang="en-US" b="1" dirty="0">
              <a:solidFill>
                <a:srgbClr val="FF0000"/>
              </a:solidFill>
            </a:endParaRPr>
          </a:p>
        </p:txBody>
      </p:sp>
      <p:sp>
        <p:nvSpPr>
          <p:cNvPr id="3" name="Content Placeholder 2"/>
          <p:cNvSpPr>
            <a:spLocks noGrp="1"/>
          </p:cNvSpPr>
          <p:nvPr>
            <p:ph idx="1"/>
          </p:nvPr>
        </p:nvSpPr>
        <p:spPr>
          <a:xfrm>
            <a:off x="838200" y="1825625"/>
            <a:ext cx="10758854" cy="4838944"/>
          </a:xfrm>
        </p:spPr>
        <p:txBody>
          <a:bodyPr>
            <a:normAutofit/>
          </a:bodyPr>
          <a:lstStyle/>
          <a:p>
            <a:pPr marL="0" indent="0">
              <a:buNone/>
            </a:pPr>
            <a:r>
              <a:rPr lang="en-US" dirty="0" smtClean="0"/>
              <a:t>ESTIMATION OF RISK REQUIRES</a:t>
            </a:r>
            <a:br>
              <a:rPr lang="en-US" dirty="0" smtClean="0"/>
            </a:br>
            <a:endParaRPr lang="en-US" dirty="0" smtClean="0"/>
          </a:p>
          <a:p>
            <a:pPr marL="571500" indent="-571500">
              <a:buAutoNum type="romanUcParenBoth"/>
            </a:pPr>
            <a:r>
              <a:rPr lang="en-US" dirty="0" smtClean="0"/>
              <a:t>ESTIMATION OF FREQUENCY AND MAGNITUDE OF FUTURE LANDSLIDE</a:t>
            </a:r>
          </a:p>
          <a:p>
            <a:pPr marL="571500" indent="-571500">
              <a:buAutoNum type="romanUcParenBoth"/>
            </a:pPr>
            <a:endParaRPr lang="en-US" dirty="0" smtClean="0"/>
          </a:p>
          <a:p>
            <a:pPr marL="571500" indent="-571500">
              <a:buAutoNum type="romanUcParenBoth"/>
            </a:pPr>
            <a:r>
              <a:rPr lang="en-US" dirty="0" smtClean="0"/>
              <a:t>LIKELY CONSEQUENCE ARISING FROM EACH EVENT</a:t>
            </a:r>
          </a:p>
          <a:p>
            <a:pPr marL="0" indent="0">
              <a:buNone/>
            </a:pPr>
            <a:r>
              <a:rPr lang="en-US" dirty="0"/>
              <a:t> </a:t>
            </a:r>
          </a:p>
        </p:txBody>
      </p:sp>
    </p:spTree>
    <p:extLst>
      <p:ext uri="{BB962C8B-B14F-4D97-AF65-F5344CB8AC3E}">
        <p14:creationId xmlns:p14="http://schemas.microsoft.com/office/powerpoint/2010/main" val="4244331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LANDSLIDE RISK MANAGEMENT CONCEPT AND GUIDELINES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“LANDSLIDE RISK MANAGEMENT CONCEPTS AND GUIDELINES”. AUSTRALIAN GEOMECHANICS SOCIETY. SUB COMMITTEE ON LANDSLIDE RISK MANAGEMENT1997</a:t>
            </a:r>
          </a:p>
          <a:p>
            <a:endParaRPr lang="en-US" dirty="0"/>
          </a:p>
          <a:p>
            <a:r>
              <a:rPr lang="en-US" dirty="0" smtClean="0"/>
              <a:t>LANDSLIDE RISK ASSESSMENT</a:t>
            </a:r>
            <a:br>
              <a:rPr lang="en-US" dirty="0" smtClean="0"/>
            </a:br>
            <a:r>
              <a:rPr lang="en-US" dirty="0" smtClean="0"/>
              <a:t>E.M. Lee &amp; D.K.C. Jones </a:t>
            </a:r>
            <a:br>
              <a:rPr lang="en-US" dirty="0" smtClean="0"/>
            </a:br>
            <a:r>
              <a:rPr lang="en-US" dirty="0" smtClean="0"/>
              <a:t>Thomas Telford</a:t>
            </a:r>
          </a:p>
          <a:p>
            <a:pPr marL="0" indent="0">
              <a:buNone/>
            </a:pPr>
            <a:endParaRPr lang="en-US" dirty="0"/>
          </a:p>
        </p:txBody>
      </p:sp>
    </p:spTree>
    <p:extLst>
      <p:ext uri="{BB962C8B-B14F-4D97-AF65-F5344CB8AC3E}">
        <p14:creationId xmlns:p14="http://schemas.microsoft.com/office/powerpoint/2010/main" val="311868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3"/>
          <p:cNvSpPr>
            <a:spLocks noGrp="1"/>
          </p:cNvSpPr>
          <p:nvPr>
            <p:ph type="title"/>
          </p:nvPr>
        </p:nvSpPr>
        <p:spPr>
          <a:xfrm>
            <a:off x="415636" y="274638"/>
            <a:ext cx="9795164" cy="563562"/>
          </a:xfrm>
        </p:spPr>
        <p:txBody>
          <a:bodyPr>
            <a:noAutofit/>
          </a:bodyPr>
          <a:lstStyle/>
          <a:p>
            <a:r>
              <a:rPr lang="en-US" altLang="en-US" sz="3200" b="1" dirty="0">
                <a:solidFill>
                  <a:srgbClr val="FF0000"/>
                </a:solidFill>
              </a:rPr>
              <a:t>PRESENT </a:t>
            </a:r>
            <a:r>
              <a:rPr lang="en-US" altLang="en-US" sz="3200" b="1" dirty="0" smtClean="0">
                <a:solidFill>
                  <a:srgbClr val="FF0000"/>
                </a:solidFill>
              </a:rPr>
              <a:t>MALAYSIAN PRACTICE FOR DESIGN OF CUT SLOPE</a:t>
            </a:r>
            <a:endParaRPr lang="en-US" altLang="en-US" sz="3200" b="1" dirty="0">
              <a:solidFill>
                <a:srgbClr val="FF0000"/>
              </a:solidFill>
            </a:endParaRPr>
          </a:p>
        </p:txBody>
      </p:sp>
      <p:sp>
        <p:nvSpPr>
          <p:cNvPr id="105475" name="Content Placeholder 4"/>
          <p:cNvSpPr>
            <a:spLocks noGrp="1"/>
          </p:cNvSpPr>
          <p:nvPr>
            <p:ph idx="1"/>
          </p:nvPr>
        </p:nvSpPr>
        <p:spPr>
          <a:xfrm>
            <a:off x="561109" y="914400"/>
            <a:ext cx="9649691" cy="5410200"/>
          </a:xfrm>
        </p:spPr>
        <p:txBody>
          <a:bodyPr>
            <a:normAutofit lnSpcReduction="10000"/>
          </a:bodyPr>
          <a:lstStyle/>
          <a:p>
            <a:pPr marL="0" indent="0">
              <a:buNone/>
            </a:pPr>
            <a:r>
              <a:rPr lang="en-US" altLang="en-US" sz="3200" dirty="0" smtClean="0"/>
              <a:t>1.	Select Factor of safety. Usually 1.4.</a:t>
            </a:r>
          </a:p>
          <a:p>
            <a:pPr marL="0" indent="0">
              <a:buNone/>
            </a:pPr>
            <a:r>
              <a:rPr lang="en-US" altLang="en-US" sz="3200" dirty="0" smtClean="0"/>
              <a:t>2.	Carry out a few boreholes. Get an idea of c’ and 	</a:t>
            </a:r>
            <a:r>
              <a:rPr lang="el-GR" altLang="en-US" sz="3200" dirty="0" smtClean="0"/>
              <a:t>φ</a:t>
            </a:r>
            <a:r>
              <a:rPr lang="en-US" altLang="en-US" sz="3200" dirty="0" smtClean="0"/>
              <a:t>’ and ground water.</a:t>
            </a:r>
          </a:p>
          <a:p>
            <a:pPr marL="0" indent="0">
              <a:buNone/>
            </a:pPr>
            <a:r>
              <a:rPr lang="en-US" altLang="en-US" sz="3200" dirty="0" smtClean="0"/>
              <a:t>3.	Unless existing cut slope, assume circular failure 	mechanism.</a:t>
            </a:r>
          </a:p>
          <a:p>
            <a:pPr marL="0" indent="0">
              <a:buNone/>
            </a:pPr>
            <a:r>
              <a:rPr lang="en-US" altLang="en-US" sz="3200" dirty="0" smtClean="0"/>
              <a:t>4.	Use a limit equilibrium method. Calculate the 	Factor of safety. </a:t>
            </a:r>
          </a:p>
          <a:p>
            <a:pPr marL="0" indent="0">
              <a:buNone/>
            </a:pPr>
            <a:r>
              <a:rPr lang="en-US" altLang="en-US" sz="3200" dirty="0" smtClean="0"/>
              <a:t>5.	The end result is very similar to all designers and all 	situations. 1v :1h or 1v:1.5h batters with or without 	horizontal 	drains to lower ground water. Steeper 	slopes will 	require soil nails</a:t>
            </a:r>
          </a:p>
        </p:txBody>
      </p:sp>
    </p:spTree>
    <p:extLst>
      <p:ext uri="{BB962C8B-B14F-4D97-AF65-F5344CB8AC3E}">
        <p14:creationId xmlns:p14="http://schemas.microsoft.com/office/powerpoint/2010/main" val="4072405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0008" y="0"/>
            <a:ext cx="7622930" cy="6858000"/>
          </a:xfrm>
          <a:prstGeom prst="rect">
            <a:avLst/>
          </a:prstGeom>
        </p:spPr>
      </p:pic>
    </p:spTree>
    <p:extLst>
      <p:ext uri="{BB962C8B-B14F-4D97-AF65-F5344CB8AC3E}">
        <p14:creationId xmlns:p14="http://schemas.microsoft.com/office/powerpoint/2010/main" val="80681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INVOLVEMENT OF ALL PARTIES</a:t>
            </a:r>
            <a:endParaRPr lang="en-US" dirty="0"/>
          </a:p>
        </p:txBody>
      </p:sp>
      <p:sp>
        <p:nvSpPr>
          <p:cNvPr id="8" name="Content Placeholder 7"/>
          <p:cNvSpPr>
            <a:spLocks noGrp="1"/>
          </p:cNvSpPr>
          <p:nvPr>
            <p:ph idx="1"/>
          </p:nvPr>
        </p:nvSpPr>
        <p:spPr/>
        <p:txBody>
          <a:bodyPr/>
          <a:lstStyle/>
          <a:p>
            <a:pPr marL="0" indent="0">
              <a:buNone/>
            </a:pPr>
            <a:r>
              <a:rPr lang="en-US" dirty="0"/>
              <a:t> </a:t>
            </a:r>
            <a:r>
              <a:rPr lang="en-US" dirty="0" smtClean="0"/>
              <a:t>The Guidelines state</a:t>
            </a:r>
            <a:br>
              <a:rPr lang="en-US" dirty="0" smtClean="0"/>
            </a:br>
            <a:r>
              <a:rPr lang="en-US" dirty="0" smtClean="0"/>
              <a:t/>
            </a:r>
            <a:br>
              <a:rPr lang="en-US" dirty="0" smtClean="0"/>
            </a:br>
            <a:r>
              <a:rPr lang="en-US" b="1" i="1" dirty="0" smtClean="0">
                <a:solidFill>
                  <a:srgbClr val="FF0000"/>
                </a:solidFill>
              </a:rPr>
              <a:t>It is important to recognize that part of the process involves comparing the assessed risks (of property loss and damage, and loss of life) against acceptance criteria. It is recommended that this comparison be carried out with the involvement of the client, owner and regulators</a:t>
            </a:r>
            <a:endParaRPr lang="en-US" b="1" dirty="0">
              <a:solidFill>
                <a:srgbClr val="FF0000"/>
              </a:solidFill>
            </a:endParaRPr>
          </a:p>
        </p:txBody>
      </p:sp>
    </p:spTree>
    <p:extLst>
      <p:ext uri="{BB962C8B-B14F-4D97-AF65-F5344CB8AC3E}">
        <p14:creationId xmlns:p14="http://schemas.microsoft.com/office/powerpoint/2010/main" val="4108548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HAZARD IDENTIFICATION</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06801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0008" y="0"/>
            <a:ext cx="7622930" cy="6858000"/>
          </a:xfrm>
          <a:prstGeom prst="rect">
            <a:avLst/>
          </a:prstGeom>
        </p:spPr>
      </p:pic>
      <p:sp>
        <p:nvSpPr>
          <p:cNvPr id="2" name="Oval 1"/>
          <p:cNvSpPr/>
          <p:nvPr/>
        </p:nvSpPr>
        <p:spPr>
          <a:xfrm>
            <a:off x="3771901" y="1292470"/>
            <a:ext cx="4299438" cy="5715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442938" y="2611316"/>
            <a:ext cx="2526654" cy="369332"/>
          </a:xfrm>
          <a:prstGeom prst="rect">
            <a:avLst/>
          </a:prstGeom>
          <a:noFill/>
        </p:spPr>
        <p:txBody>
          <a:bodyPr wrap="none" rtlCol="0">
            <a:spAutoFit/>
          </a:bodyPr>
          <a:lstStyle/>
          <a:p>
            <a:r>
              <a:rPr lang="en-US" dirty="0" smtClean="0"/>
              <a:t>HAZARD IDENTIFICATION</a:t>
            </a:r>
            <a:endParaRPr lang="en-US" dirty="0"/>
          </a:p>
        </p:txBody>
      </p:sp>
    </p:spTree>
    <p:extLst>
      <p:ext uri="{BB962C8B-B14F-4D97-AF65-F5344CB8AC3E}">
        <p14:creationId xmlns:p14="http://schemas.microsoft.com/office/powerpoint/2010/main" val="2055826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IDENTIFICATION</a:t>
            </a:r>
            <a:endParaRPr lang="en-US" dirty="0"/>
          </a:p>
        </p:txBody>
      </p:sp>
      <p:sp>
        <p:nvSpPr>
          <p:cNvPr id="3" name="Content Placeholder 2"/>
          <p:cNvSpPr>
            <a:spLocks noGrp="1"/>
          </p:cNvSpPr>
          <p:nvPr>
            <p:ph idx="1"/>
          </p:nvPr>
        </p:nvSpPr>
        <p:spPr/>
        <p:txBody>
          <a:bodyPr/>
          <a:lstStyle/>
          <a:p>
            <a:r>
              <a:rPr lang="en-US" dirty="0" smtClean="0"/>
              <a:t>CLASSIFICATION OF LANDSLIDE e.g. slide, debris flow, rock fall</a:t>
            </a:r>
          </a:p>
          <a:p>
            <a:r>
              <a:rPr lang="en-US" dirty="0" smtClean="0"/>
              <a:t>EXTENT OF LANDSLIDE e.g. Location, area, volume</a:t>
            </a:r>
          </a:p>
          <a:p>
            <a:r>
              <a:rPr lang="en-US" dirty="0" smtClean="0"/>
              <a:t>TRAVEL DISTANCE OF LANDSLIDE</a:t>
            </a:r>
          </a:p>
          <a:p>
            <a:r>
              <a:rPr lang="en-US" dirty="0" smtClean="0"/>
              <a:t>RATE OF MOVEMENT e.g. creep, slow, fast </a:t>
            </a:r>
            <a:br>
              <a:rPr lang="en-US" dirty="0" smtClean="0"/>
            </a:br>
            <a:endParaRPr lang="en-US" dirty="0"/>
          </a:p>
          <a:p>
            <a:pPr marL="0" indent="0">
              <a:buNone/>
            </a:pPr>
            <a:r>
              <a:rPr lang="en-US" dirty="0" smtClean="0"/>
              <a:t>Lee and Jones pp51</a:t>
            </a:r>
            <a:br>
              <a:rPr lang="en-US" dirty="0" smtClean="0"/>
            </a:br>
            <a:r>
              <a:rPr lang="en-US" i="1" dirty="0" smtClean="0"/>
              <a:t>It is the presence or absence of pre-existing shear surfaces or zones (</a:t>
            </a:r>
            <a:r>
              <a:rPr lang="en-US" i="1" dirty="0" smtClean="0">
                <a:solidFill>
                  <a:srgbClr val="FF0000"/>
                </a:solidFill>
              </a:rPr>
              <a:t>READ RELICT JOINTS</a:t>
            </a:r>
            <a:r>
              <a:rPr lang="en-US" i="1" dirty="0" smtClean="0"/>
              <a:t>) within a slope that control the character of the landslide activity </a:t>
            </a:r>
            <a:endParaRPr lang="en-US" dirty="0"/>
          </a:p>
        </p:txBody>
      </p:sp>
    </p:spTree>
    <p:extLst>
      <p:ext uri="{BB962C8B-B14F-4D97-AF65-F5344CB8AC3E}">
        <p14:creationId xmlns:p14="http://schemas.microsoft.com/office/powerpoint/2010/main" val="3210539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406" y="2001992"/>
            <a:ext cx="3223113" cy="1515248"/>
          </a:xfrm>
          <a:prstGeom prst="rect">
            <a:avLst/>
          </a:prstGeom>
        </p:spPr>
      </p:pic>
      <p:sp>
        <p:nvSpPr>
          <p:cNvPr id="7" name="Title 6"/>
          <p:cNvSpPr>
            <a:spLocks noGrp="1"/>
          </p:cNvSpPr>
          <p:nvPr>
            <p:ph type="title"/>
          </p:nvPr>
        </p:nvSpPr>
        <p:spPr/>
        <p:txBody>
          <a:bodyPr/>
          <a:lstStyle/>
          <a:p>
            <a:r>
              <a:rPr lang="en-US" dirty="0" smtClean="0"/>
              <a:t>CLASSIFICATION </a:t>
            </a:r>
            <a:endParaRPr lang="en-US" dirty="0"/>
          </a:p>
        </p:txBody>
      </p:sp>
      <p:pic>
        <p:nvPicPr>
          <p:cNvPr id="8" name="Picture 7"/>
          <p:cNvPicPr>
            <a:picLocks noChangeAspect="1"/>
          </p:cNvPicPr>
          <p:nvPr/>
        </p:nvPicPr>
        <p:blipFill>
          <a:blip r:embed="rId3"/>
          <a:stretch>
            <a:fillRect/>
          </a:stretch>
        </p:blipFill>
        <p:spPr>
          <a:xfrm>
            <a:off x="4112519" y="1817670"/>
            <a:ext cx="3246227" cy="1883891"/>
          </a:xfrm>
          <a:prstGeom prst="rect">
            <a:avLst/>
          </a:prstGeom>
        </p:spPr>
      </p:pic>
      <p:pic>
        <p:nvPicPr>
          <p:cNvPr id="10" name="Picture 9"/>
          <p:cNvPicPr>
            <a:picLocks noChangeAspect="1"/>
          </p:cNvPicPr>
          <p:nvPr/>
        </p:nvPicPr>
        <p:blipFill>
          <a:blip r:embed="rId4"/>
          <a:stretch>
            <a:fillRect/>
          </a:stretch>
        </p:blipFill>
        <p:spPr>
          <a:xfrm>
            <a:off x="7717016" y="1979188"/>
            <a:ext cx="3596952" cy="2042337"/>
          </a:xfrm>
          <a:prstGeom prst="rect">
            <a:avLst/>
          </a:prstGeom>
        </p:spPr>
      </p:pic>
      <p:pic>
        <p:nvPicPr>
          <p:cNvPr id="11" name="Picture 10"/>
          <p:cNvPicPr>
            <a:picLocks noChangeAspect="1"/>
          </p:cNvPicPr>
          <p:nvPr/>
        </p:nvPicPr>
        <p:blipFill>
          <a:blip r:embed="rId5"/>
          <a:stretch>
            <a:fillRect/>
          </a:stretch>
        </p:blipFill>
        <p:spPr>
          <a:xfrm>
            <a:off x="602355" y="4427405"/>
            <a:ext cx="5133277" cy="1115665"/>
          </a:xfrm>
          <a:prstGeom prst="rect">
            <a:avLst/>
          </a:prstGeom>
        </p:spPr>
      </p:pic>
      <p:pic>
        <p:nvPicPr>
          <p:cNvPr id="12" name="Picture 11"/>
          <p:cNvPicPr>
            <a:picLocks noChangeAspect="1"/>
          </p:cNvPicPr>
          <p:nvPr/>
        </p:nvPicPr>
        <p:blipFill>
          <a:blip r:embed="rId6"/>
          <a:stretch>
            <a:fillRect/>
          </a:stretch>
        </p:blipFill>
        <p:spPr>
          <a:xfrm>
            <a:off x="6342855" y="4427405"/>
            <a:ext cx="3462828" cy="2091109"/>
          </a:xfrm>
          <a:prstGeom prst="rect">
            <a:avLst/>
          </a:prstGeom>
        </p:spPr>
      </p:pic>
    </p:spTree>
    <p:extLst>
      <p:ext uri="{BB962C8B-B14F-4D97-AF65-F5344CB8AC3E}">
        <p14:creationId xmlns:p14="http://schemas.microsoft.com/office/powerpoint/2010/main" val="1867998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IDENTIFICATION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smtClean="0">
                <a:solidFill>
                  <a:srgbClr val="FF0000"/>
                </a:solidFill>
              </a:rPr>
              <a:t>distance the slide </a:t>
            </a:r>
            <a:r>
              <a:rPr lang="en-US" dirty="0" smtClean="0"/>
              <a:t>will travel and its </a:t>
            </a:r>
            <a:r>
              <a:rPr lang="en-US" dirty="0" smtClean="0">
                <a:solidFill>
                  <a:srgbClr val="FF0000"/>
                </a:solidFill>
              </a:rPr>
              <a:t>velocity </a:t>
            </a:r>
            <a:r>
              <a:rPr lang="en-US" dirty="0" smtClean="0"/>
              <a:t>determine the extent to which the landslide will affect property and people downslope, and their ability to escape. </a:t>
            </a:r>
            <a:br>
              <a:rPr lang="en-US" dirty="0" smtClean="0"/>
            </a:br>
            <a:r>
              <a:rPr lang="en-US" dirty="0" smtClean="0"/>
              <a:t/>
            </a:r>
            <a:br>
              <a:rPr lang="en-US" dirty="0" smtClean="0"/>
            </a:br>
            <a:r>
              <a:rPr lang="en-US" dirty="0" smtClean="0"/>
              <a:t>Key factors that determine that influence the travel distance (</a:t>
            </a:r>
            <a:r>
              <a:rPr lang="en-US" dirty="0"/>
              <a:t>O</a:t>
            </a:r>
            <a:r>
              <a:rPr lang="en-US" dirty="0" smtClean="0"/>
              <a:t>ng and Ho, 1996):</a:t>
            </a:r>
            <a:br>
              <a:rPr lang="en-US" dirty="0" smtClean="0"/>
            </a:br>
            <a:r>
              <a:rPr lang="en-US" dirty="0" smtClean="0"/>
              <a:t/>
            </a:r>
            <a:br>
              <a:rPr lang="en-US" dirty="0" smtClean="0"/>
            </a:br>
            <a:r>
              <a:rPr lang="en-US" dirty="0" smtClean="0"/>
              <a:t>(</a:t>
            </a:r>
            <a:r>
              <a:rPr lang="en-US" dirty="0" err="1" smtClean="0"/>
              <a:t>i</a:t>
            </a:r>
            <a:r>
              <a:rPr lang="en-US" dirty="0" smtClean="0"/>
              <a:t>) Slope characteristics – materials , geological structures and geometry</a:t>
            </a:r>
            <a:br>
              <a:rPr lang="en-US" dirty="0" smtClean="0"/>
            </a:br>
            <a:r>
              <a:rPr lang="en-US" dirty="0" smtClean="0"/>
              <a:t>(ii) </a:t>
            </a:r>
            <a:r>
              <a:rPr lang="en-US" dirty="0" smtClean="0">
                <a:solidFill>
                  <a:srgbClr val="FF0000"/>
                </a:solidFill>
              </a:rPr>
              <a:t>Failure mechanism</a:t>
            </a:r>
            <a:r>
              <a:rPr lang="en-US" dirty="0" smtClean="0"/>
              <a:t/>
            </a:r>
            <a:br>
              <a:rPr lang="en-US" dirty="0" smtClean="0"/>
            </a:br>
            <a:r>
              <a:rPr lang="en-US" dirty="0" smtClean="0"/>
              <a:t>(iii) Conditions of downhill slope</a:t>
            </a:r>
            <a:endParaRPr lang="en-US" dirty="0"/>
          </a:p>
        </p:txBody>
      </p:sp>
    </p:spTree>
    <p:extLst>
      <p:ext uri="{BB962C8B-B14F-4D97-AF65-F5344CB8AC3E}">
        <p14:creationId xmlns:p14="http://schemas.microsoft.com/office/powerpoint/2010/main" val="869184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FINLAY – MODEL FOR RUN OFF DISTANCE </a:t>
            </a:r>
            <a:endParaRPr lang="en-US" dirty="0"/>
          </a:p>
        </p:txBody>
      </p:sp>
      <p:pic>
        <p:nvPicPr>
          <p:cNvPr id="5" name="Picture 4"/>
          <p:cNvPicPr>
            <a:picLocks noChangeAspect="1"/>
          </p:cNvPicPr>
          <p:nvPr/>
        </p:nvPicPr>
        <p:blipFill>
          <a:blip r:embed="rId2"/>
          <a:stretch>
            <a:fillRect/>
          </a:stretch>
        </p:blipFill>
        <p:spPr>
          <a:xfrm>
            <a:off x="1072662" y="1912232"/>
            <a:ext cx="11057792" cy="4340377"/>
          </a:xfrm>
          <a:prstGeom prst="rect">
            <a:avLst/>
          </a:prstGeom>
        </p:spPr>
      </p:pic>
    </p:spTree>
    <p:extLst>
      <p:ext uri="{BB962C8B-B14F-4D97-AF65-F5344CB8AC3E}">
        <p14:creationId xmlns:p14="http://schemas.microsoft.com/office/powerpoint/2010/main" val="1066423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OFF DISTANCE vs CUT SLOPE HEIGHT</a:t>
            </a:r>
            <a:endParaRPr lang="en-US" dirty="0"/>
          </a:p>
        </p:txBody>
      </p:sp>
      <p:pic>
        <p:nvPicPr>
          <p:cNvPr id="3" name="Picture 2"/>
          <p:cNvPicPr>
            <a:picLocks noChangeAspect="1"/>
          </p:cNvPicPr>
          <p:nvPr/>
        </p:nvPicPr>
        <p:blipFill>
          <a:blip r:embed="rId2"/>
          <a:stretch>
            <a:fillRect/>
          </a:stretch>
        </p:blipFill>
        <p:spPr>
          <a:xfrm>
            <a:off x="1997684" y="1670652"/>
            <a:ext cx="6636361" cy="4832149"/>
          </a:xfrm>
          <a:prstGeom prst="rect">
            <a:avLst/>
          </a:prstGeom>
        </p:spPr>
      </p:pic>
      <p:sp>
        <p:nvSpPr>
          <p:cNvPr id="4" name="TextBox 3"/>
          <p:cNvSpPr txBox="1"/>
          <p:nvPr/>
        </p:nvSpPr>
        <p:spPr>
          <a:xfrm>
            <a:off x="9091246" y="3200400"/>
            <a:ext cx="2898486" cy="1754326"/>
          </a:xfrm>
          <a:prstGeom prst="rect">
            <a:avLst/>
          </a:prstGeom>
          <a:noFill/>
        </p:spPr>
        <p:txBody>
          <a:bodyPr wrap="none" rtlCol="0">
            <a:spAutoFit/>
          </a:bodyPr>
          <a:lstStyle/>
          <a:p>
            <a:r>
              <a:rPr lang="en-US" dirty="0" smtClean="0"/>
              <a:t> 20m high slope.</a:t>
            </a:r>
          </a:p>
          <a:p>
            <a:r>
              <a:rPr lang="en-US" dirty="0" smtClean="0"/>
              <a:t>Expect L = 20m (mean) or</a:t>
            </a:r>
            <a:br>
              <a:rPr lang="en-US" dirty="0" smtClean="0"/>
            </a:br>
            <a:r>
              <a:rPr lang="en-US" dirty="0" smtClean="0"/>
              <a:t>L=40m (95% confidence limit</a:t>
            </a:r>
          </a:p>
          <a:p>
            <a:endParaRPr lang="en-US" dirty="0"/>
          </a:p>
          <a:p>
            <a:r>
              <a:rPr lang="en-US" dirty="0" smtClean="0"/>
              <a:t>GRANITO – 28.5M HIGH</a:t>
            </a:r>
            <a:br>
              <a:rPr lang="en-US" dirty="0" smtClean="0"/>
            </a:br>
            <a:r>
              <a:rPr lang="en-US" dirty="0" smtClean="0"/>
              <a:t> TRAVEL DISTANCE 60M</a:t>
            </a:r>
            <a:endParaRPr lang="en-US" dirty="0"/>
          </a:p>
        </p:txBody>
      </p:sp>
      <p:sp>
        <p:nvSpPr>
          <p:cNvPr id="5" name="Oval 4"/>
          <p:cNvSpPr/>
          <p:nvPr/>
        </p:nvSpPr>
        <p:spPr>
          <a:xfrm>
            <a:off x="4853354" y="4077563"/>
            <a:ext cx="131885" cy="1670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9232034" y="4184662"/>
            <a:ext cx="146317" cy="176799"/>
          </a:xfrm>
          <a:prstGeom prst="rect">
            <a:avLst/>
          </a:prstGeom>
        </p:spPr>
      </p:pic>
    </p:spTree>
    <p:extLst>
      <p:ext uri="{BB962C8B-B14F-4D97-AF65-F5344CB8AC3E}">
        <p14:creationId xmlns:p14="http://schemas.microsoft.com/office/powerpoint/2010/main" val="913018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DISTANCE – VOLUME (Hong Kong)</a:t>
            </a:r>
            <a:endParaRPr lang="en-US" dirty="0"/>
          </a:p>
        </p:txBody>
      </p:sp>
      <p:pic>
        <p:nvPicPr>
          <p:cNvPr id="3" name="Picture 2"/>
          <p:cNvPicPr>
            <a:picLocks noChangeAspect="1"/>
          </p:cNvPicPr>
          <p:nvPr/>
        </p:nvPicPr>
        <p:blipFill>
          <a:blip r:embed="rId2"/>
          <a:stretch>
            <a:fillRect/>
          </a:stretch>
        </p:blipFill>
        <p:spPr>
          <a:xfrm>
            <a:off x="2123709" y="1946031"/>
            <a:ext cx="6053138" cy="4288184"/>
          </a:xfrm>
          <a:prstGeom prst="rect">
            <a:avLst/>
          </a:prstGeom>
        </p:spPr>
      </p:pic>
      <p:sp>
        <p:nvSpPr>
          <p:cNvPr id="4" name="Oval 3"/>
          <p:cNvSpPr/>
          <p:nvPr/>
        </p:nvSpPr>
        <p:spPr>
          <a:xfrm>
            <a:off x="6116514" y="3824654"/>
            <a:ext cx="193431" cy="1670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792308" y="3121269"/>
            <a:ext cx="3232873" cy="1477328"/>
          </a:xfrm>
          <a:prstGeom prst="rect">
            <a:avLst/>
          </a:prstGeom>
          <a:noFill/>
        </p:spPr>
        <p:txBody>
          <a:bodyPr wrap="none" rtlCol="0">
            <a:spAutoFit/>
          </a:bodyPr>
          <a:lstStyle/>
          <a:p>
            <a:r>
              <a:rPr lang="en-US" dirty="0" smtClean="0"/>
              <a:t>GRANITO</a:t>
            </a:r>
            <a:br>
              <a:rPr lang="en-US" dirty="0" smtClean="0"/>
            </a:br>
            <a:r>
              <a:rPr lang="en-US" dirty="0" smtClean="0"/>
              <a:t>ANGLE = 25 degrees</a:t>
            </a:r>
            <a:br>
              <a:rPr lang="en-US" dirty="0" smtClean="0"/>
            </a:br>
            <a:r>
              <a:rPr lang="en-US" dirty="0" smtClean="0"/>
              <a:t>VOL = 20,520 CU M</a:t>
            </a:r>
            <a:br>
              <a:rPr lang="en-US" dirty="0" smtClean="0"/>
            </a:br>
            <a:r>
              <a:rPr lang="en-US" dirty="0" smtClean="0"/>
              <a:t/>
            </a:r>
            <a:br>
              <a:rPr lang="en-US" dirty="0" smtClean="0"/>
            </a:br>
            <a:r>
              <a:rPr lang="en-US" dirty="0" smtClean="0"/>
              <a:t>HIGH END OF HONG KONG DATA</a:t>
            </a:r>
            <a:endParaRPr lang="en-US" dirty="0"/>
          </a:p>
        </p:txBody>
      </p:sp>
    </p:spTree>
    <p:extLst>
      <p:ext uri="{BB962C8B-B14F-4D97-AF65-F5344CB8AC3E}">
        <p14:creationId xmlns:p14="http://schemas.microsoft.com/office/powerpoint/2010/main" val="62745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36418" y="0"/>
            <a:ext cx="10723418" cy="1066800"/>
          </a:xfrm>
        </p:spPr>
        <p:txBody>
          <a:bodyPr/>
          <a:lstStyle/>
          <a:p>
            <a:r>
              <a:rPr lang="en-US" altLang="en-US" sz="3200" b="1" dirty="0" smtClean="0">
                <a:solidFill>
                  <a:srgbClr val="FF0000"/>
                </a:solidFill>
              </a:rPr>
              <a:t>UNCERTAIN AND DEFICIENCIES OF PRESENT DESIGN PROCEDURE</a:t>
            </a:r>
            <a:endParaRPr lang="en-US" altLang="en-US" sz="3200" b="1" dirty="0">
              <a:solidFill>
                <a:srgbClr val="FF0000"/>
              </a:solidFill>
            </a:endParaRPr>
          </a:p>
        </p:txBody>
      </p:sp>
      <p:sp>
        <p:nvSpPr>
          <p:cNvPr id="106499" name="Content Placeholder 2"/>
          <p:cNvSpPr>
            <a:spLocks noGrp="1"/>
          </p:cNvSpPr>
          <p:nvPr>
            <p:ph idx="1"/>
          </p:nvPr>
        </p:nvSpPr>
        <p:spPr>
          <a:xfrm>
            <a:off x="852055" y="1298865"/>
            <a:ext cx="9358745" cy="4827300"/>
          </a:xfrm>
        </p:spPr>
        <p:txBody>
          <a:bodyPr>
            <a:normAutofit/>
          </a:bodyPr>
          <a:lstStyle/>
          <a:p>
            <a:r>
              <a:rPr lang="en-US" altLang="en-US" sz="3200" dirty="0"/>
              <a:t>Blind following of Hong Kong GCO Factor of Safety established in a data rich environment</a:t>
            </a:r>
          </a:p>
          <a:p>
            <a:r>
              <a:rPr lang="en-US" altLang="en-US" sz="3200" dirty="0"/>
              <a:t>No attention given to HKGCO caveats to risk of life and economic loss that warrants higher FS </a:t>
            </a:r>
          </a:p>
          <a:p>
            <a:r>
              <a:rPr lang="en-US" altLang="en-US" sz="3200" dirty="0"/>
              <a:t>Arbitrary reduction of FS to 1.2 for temporary slopes without due regard to consequence to life and economic loss over the shorter duration. Based on a misplaced logic that one can predict the slope performance over shorter durations</a:t>
            </a:r>
          </a:p>
        </p:txBody>
      </p:sp>
    </p:spTree>
    <p:extLst>
      <p:ext uri="{BB962C8B-B14F-4D97-AF65-F5344CB8AC3E}">
        <p14:creationId xmlns:p14="http://schemas.microsoft.com/office/powerpoint/2010/main" val="1778489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FINLAY – PhD thesis. F = H/L versus volume</a:t>
            </a:r>
            <a:endParaRPr lang="en-US" dirty="0"/>
          </a:p>
        </p:txBody>
      </p:sp>
      <p:pic>
        <p:nvPicPr>
          <p:cNvPr id="3" name="Picture 2"/>
          <p:cNvPicPr>
            <a:picLocks noChangeAspect="1"/>
          </p:cNvPicPr>
          <p:nvPr/>
        </p:nvPicPr>
        <p:blipFill>
          <a:blip r:embed="rId2"/>
          <a:stretch>
            <a:fillRect/>
          </a:stretch>
        </p:blipFill>
        <p:spPr>
          <a:xfrm>
            <a:off x="1233487" y="1690688"/>
            <a:ext cx="8582025" cy="4791075"/>
          </a:xfrm>
          <a:prstGeom prst="rect">
            <a:avLst/>
          </a:prstGeom>
        </p:spPr>
      </p:pic>
      <p:sp>
        <p:nvSpPr>
          <p:cNvPr id="4" name="TextBox 3"/>
          <p:cNvSpPr txBox="1"/>
          <p:nvPr/>
        </p:nvSpPr>
        <p:spPr>
          <a:xfrm>
            <a:off x="9680331" y="3499338"/>
            <a:ext cx="1473480" cy="923330"/>
          </a:xfrm>
          <a:prstGeom prst="rect">
            <a:avLst/>
          </a:prstGeom>
          <a:noFill/>
        </p:spPr>
        <p:txBody>
          <a:bodyPr wrap="none" rtlCol="0">
            <a:spAutoFit/>
          </a:bodyPr>
          <a:lstStyle/>
          <a:p>
            <a:r>
              <a:rPr lang="en-US" dirty="0" err="1" smtClean="0"/>
              <a:t>Grainto</a:t>
            </a:r>
            <a:r>
              <a:rPr lang="en-US" dirty="0" smtClean="0"/>
              <a:t> </a:t>
            </a:r>
            <a:br>
              <a:rPr lang="en-US" dirty="0" smtClean="0"/>
            </a:br>
            <a:r>
              <a:rPr lang="en-US" dirty="0" smtClean="0"/>
              <a:t>Vol = 20,520</a:t>
            </a:r>
            <a:br>
              <a:rPr lang="en-US" dirty="0" smtClean="0"/>
            </a:br>
            <a:r>
              <a:rPr lang="en-US" dirty="0" smtClean="0"/>
              <a:t>F = H/L = 0.48</a:t>
            </a:r>
            <a:endParaRPr lang="en-US" dirty="0"/>
          </a:p>
        </p:txBody>
      </p:sp>
      <p:sp>
        <p:nvSpPr>
          <p:cNvPr id="5" name="Oval 4"/>
          <p:cNvSpPr/>
          <p:nvPr/>
        </p:nvSpPr>
        <p:spPr>
          <a:xfrm>
            <a:off x="3815862" y="3569677"/>
            <a:ext cx="184639" cy="1670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891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91709" y="189784"/>
            <a:ext cx="7605346" cy="6668216"/>
          </a:xfrm>
          <a:prstGeom prst="rect">
            <a:avLst/>
          </a:prstGeom>
        </p:spPr>
      </p:pic>
      <p:sp>
        <p:nvSpPr>
          <p:cNvPr id="2" name="TextBox 1"/>
          <p:cNvSpPr txBox="1"/>
          <p:nvPr/>
        </p:nvSpPr>
        <p:spPr>
          <a:xfrm>
            <a:off x="923193" y="3618180"/>
            <a:ext cx="1828800" cy="646331"/>
          </a:xfrm>
          <a:prstGeom prst="rect">
            <a:avLst/>
          </a:prstGeom>
          <a:noFill/>
        </p:spPr>
        <p:txBody>
          <a:bodyPr wrap="square" rtlCol="0">
            <a:spAutoFit/>
          </a:bodyPr>
          <a:lstStyle/>
          <a:p>
            <a:r>
              <a:rPr lang="en-US" dirty="0" smtClean="0"/>
              <a:t>5 M / SEC = FAST RUNNING</a:t>
            </a:r>
            <a:endParaRPr lang="en-US" dirty="0"/>
          </a:p>
        </p:txBody>
      </p:sp>
      <p:sp>
        <p:nvSpPr>
          <p:cNvPr id="3" name="Title 2"/>
          <p:cNvSpPr>
            <a:spLocks noGrp="1"/>
          </p:cNvSpPr>
          <p:nvPr>
            <p:ph type="title"/>
          </p:nvPr>
        </p:nvSpPr>
        <p:spPr>
          <a:xfrm>
            <a:off x="571500" y="46849"/>
            <a:ext cx="10515600" cy="1325563"/>
          </a:xfrm>
        </p:spPr>
        <p:txBody>
          <a:bodyPr/>
          <a:lstStyle/>
          <a:p>
            <a:r>
              <a:rPr lang="en-US" dirty="0" smtClean="0"/>
              <a:t>SPEED </a:t>
            </a:r>
            <a:br>
              <a:rPr lang="en-US" dirty="0" smtClean="0"/>
            </a:br>
            <a:r>
              <a:rPr lang="en-US" dirty="0" smtClean="0"/>
              <a:t>CLASSIFICATION</a:t>
            </a:r>
            <a:endParaRPr lang="en-US" dirty="0"/>
          </a:p>
        </p:txBody>
      </p:sp>
    </p:spTree>
    <p:extLst>
      <p:ext uri="{BB962C8B-B14F-4D97-AF65-F5344CB8AC3E}">
        <p14:creationId xmlns:p14="http://schemas.microsoft.com/office/powerpoint/2010/main" val="275843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977" y="738555"/>
            <a:ext cx="7863986" cy="5468284"/>
          </a:xfrm>
          <a:prstGeom prst="rect">
            <a:avLst/>
          </a:prstGeom>
        </p:spPr>
      </p:pic>
      <p:sp>
        <p:nvSpPr>
          <p:cNvPr id="3" name="Title 2"/>
          <p:cNvSpPr>
            <a:spLocks noGrp="1"/>
          </p:cNvSpPr>
          <p:nvPr>
            <p:ph type="title"/>
          </p:nvPr>
        </p:nvSpPr>
        <p:spPr>
          <a:xfrm>
            <a:off x="635977" y="1"/>
            <a:ext cx="10515600" cy="738554"/>
          </a:xfrm>
        </p:spPr>
        <p:txBody>
          <a:bodyPr/>
          <a:lstStyle/>
          <a:p>
            <a:r>
              <a:rPr lang="en-US" dirty="0" smtClean="0"/>
              <a:t>LANSLIDE TYPE VELOCITY</a:t>
            </a:r>
            <a:endParaRPr lang="en-US" dirty="0"/>
          </a:p>
        </p:txBody>
      </p:sp>
    </p:spTree>
    <p:extLst>
      <p:ext uri="{BB962C8B-B14F-4D97-AF65-F5344CB8AC3E}">
        <p14:creationId xmlns:p14="http://schemas.microsoft.com/office/powerpoint/2010/main" val="2942452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FREQUENCY ANALYSIS</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687085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046" y="202222"/>
            <a:ext cx="7622930" cy="6858000"/>
          </a:xfrm>
          <a:prstGeom prst="rect">
            <a:avLst/>
          </a:prstGeom>
        </p:spPr>
      </p:pic>
      <p:sp>
        <p:nvSpPr>
          <p:cNvPr id="2" name="Oval 1"/>
          <p:cNvSpPr/>
          <p:nvPr/>
        </p:nvSpPr>
        <p:spPr>
          <a:xfrm>
            <a:off x="7631723" y="1846384"/>
            <a:ext cx="3059723" cy="170570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2607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FREQUENCY ANALYSIS -  Historical data </a:t>
            </a:r>
            <a:br>
              <a:rPr lang="en-US" b="1" dirty="0" smtClean="0">
                <a:solidFill>
                  <a:srgbClr val="FF0000"/>
                </a:solidFill>
              </a:rPr>
            </a:br>
            <a:r>
              <a:rPr lang="en-US" b="1" dirty="0" smtClean="0">
                <a:solidFill>
                  <a:srgbClr val="FF0000"/>
                </a:solidFill>
              </a:rPr>
              <a:t>Hong Kong wide annual probability</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ESTIMATE FREQUENCY FROM HISTORICAL DATA</a:t>
            </a:r>
          </a:p>
          <a:p>
            <a:pPr marL="0" indent="0">
              <a:buNone/>
            </a:pPr>
            <a:r>
              <a:rPr lang="en-US" dirty="0" smtClean="0"/>
              <a:t>HONG KONG. </a:t>
            </a:r>
            <a:br>
              <a:rPr lang="en-US" dirty="0" smtClean="0"/>
            </a:br>
            <a:r>
              <a:rPr lang="en-US" dirty="0" smtClean="0"/>
              <a:t>10 YEAR PERIOD. 1984 TO 1993. </a:t>
            </a:r>
            <a:br>
              <a:rPr lang="en-US" dirty="0" smtClean="0"/>
            </a:br>
            <a:r>
              <a:rPr lang="en-US" dirty="0" smtClean="0"/>
              <a:t>Total cut slopes = </a:t>
            </a:r>
            <a:r>
              <a:rPr lang="en-US" dirty="0" smtClean="0">
                <a:solidFill>
                  <a:srgbClr val="FF0000"/>
                </a:solidFill>
              </a:rPr>
              <a:t>20,500</a:t>
            </a:r>
            <a:r>
              <a:rPr lang="en-US" dirty="0" smtClean="0"/>
              <a:t/>
            </a:r>
            <a:br>
              <a:rPr lang="en-US" dirty="0" smtClean="0"/>
            </a:br>
            <a:r>
              <a:rPr lang="en-US" dirty="0" smtClean="0"/>
              <a:t>Failures = </a:t>
            </a:r>
            <a:r>
              <a:rPr lang="en-US" dirty="0" smtClean="0">
                <a:solidFill>
                  <a:srgbClr val="FF0000"/>
                </a:solidFill>
              </a:rPr>
              <a:t>2,177</a:t>
            </a:r>
            <a:r>
              <a:rPr lang="en-US" dirty="0" smtClean="0"/>
              <a:t/>
            </a:r>
            <a:br>
              <a:rPr lang="en-US" dirty="0" smtClean="0"/>
            </a:br>
            <a:r>
              <a:rPr lang="en-US" dirty="0" smtClean="0"/>
              <a:t/>
            </a:r>
            <a:br>
              <a:rPr lang="en-US" dirty="0" smtClean="0"/>
            </a:br>
            <a:r>
              <a:rPr lang="en-US" dirty="0" smtClean="0">
                <a:solidFill>
                  <a:srgbClr val="FF0000"/>
                </a:solidFill>
              </a:rPr>
              <a:t>Annual probability of failure (Hong Kong wide)</a:t>
            </a:r>
            <a:r>
              <a:rPr lang="en-US" dirty="0" smtClean="0"/>
              <a:t/>
            </a:r>
            <a:br>
              <a:rPr lang="en-US" dirty="0" smtClean="0"/>
            </a:br>
            <a:r>
              <a:rPr lang="en-US" dirty="0" smtClean="0"/>
              <a:t> = Number historical events / Total number cut slope</a:t>
            </a:r>
            <a:br>
              <a:rPr lang="en-US" dirty="0" smtClean="0"/>
            </a:br>
            <a:r>
              <a:rPr lang="en-US" dirty="0" smtClean="0"/>
              <a:t>= 2177 / 20,500 = </a:t>
            </a:r>
            <a:r>
              <a:rPr lang="en-US" dirty="0" smtClean="0">
                <a:solidFill>
                  <a:srgbClr val="FF0000"/>
                </a:solidFill>
              </a:rPr>
              <a:t>0.016</a:t>
            </a:r>
            <a:r>
              <a:rPr lang="en-US" dirty="0" smtClean="0"/>
              <a:t> </a:t>
            </a:r>
            <a:br>
              <a:rPr lang="en-US" dirty="0" smtClean="0"/>
            </a:br>
            <a:r>
              <a:rPr lang="en-US" dirty="0" smtClean="0"/>
              <a:t>No differentiation based on site conditions</a:t>
            </a:r>
            <a:endParaRPr lang="en-US" dirty="0"/>
          </a:p>
        </p:txBody>
      </p:sp>
    </p:spTree>
    <p:extLst>
      <p:ext uri="{BB962C8B-B14F-4D97-AF65-F5344CB8AC3E}">
        <p14:creationId xmlns:p14="http://schemas.microsoft.com/office/powerpoint/2010/main" val="4291132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FREQUENCY – HISTORICAL DATA</a:t>
            </a:r>
            <a:br>
              <a:rPr lang="en-US" b="1" dirty="0" smtClean="0">
                <a:solidFill>
                  <a:srgbClr val="FF0000"/>
                </a:solidFill>
              </a:rPr>
            </a:br>
            <a:r>
              <a:rPr lang="en-US" b="1" dirty="0" smtClean="0">
                <a:solidFill>
                  <a:srgbClr val="FF0000"/>
                </a:solidFill>
              </a:rPr>
              <a:t>Hong Kong site specific (Fell)</a:t>
            </a:r>
            <a:endParaRPr lang="en-US" b="1" dirty="0">
              <a:solidFill>
                <a:srgbClr val="FF0000"/>
              </a:solidFill>
            </a:endParaRPr>
          </a:p>
        </p:txBody>
      </p:sp>
      <p:sp>
        <p:nvSpPr>
          <p:cNvPr id="3" name="Content Placeholder 2"/>
          <p:cNvSpPr>
            <a:spLocks noGrp="1"/>
          </p:cNvSpPr>
          <p:nvPr>
            <p:ph idx="1"/>
          </p:nvPr>
        </p:nvSpPr>
        <p:spPr>
          <a:xfrm>
            <a:off x="961292" y="2010263"/>
            <a:ext cx="10515600" cy="4351338"/>
          </a:xfrm>
        </p:spPr>
        <p:txBody>
          <a:bodyPr/>
          <a:lstStyle/>
          <a:p>
            <a:pPr marL="0" indent="0">
              <a:buNone/>
            </a:pPr>
            <a:r>
              <a:rPr lang="en-US" dirty="0" smtClean="0"/>
              <a:t>Use of site related factors:</a:t>
            </a:r>
            <a:br>
              <a:rPr lang="en-US" dirty="0" smtClean="0"/>
            </a:br>
            <a:r>
              <a:rPr lang="en-US" dirty="0" smtClean="0"/>
              <a:t>Probability of failure (particular slope)</a:t>
            </a:r>
            <a:br>
              <a:rPr lang="en-US" dirty="0" smtClean="0"/>
            </a:br>
            <a:r>
              <a:rPr lang="en-US" dirty="0" smtClean="0"/>
              <a:t> = Probability of failure Hong Kong wide x Adjustment Factor F</a:t>
            </a:r>
          </a:p>
          <a:p>
            <a:pPr marL="0" indent="0">
              <a:buNone/>
            </a:pPr>
            <a:r>
              <a:rPr lang="en-US" dirty="0" smtClean="0"/>
              <a:t>Slope less likely than average  to fail F &lt; 1</a:t>
            </a:r>
          </a:p>
          <a:p>
            <a:pPr marL="0" indent="0">
              <a:buNone/>
            </a:pPr>
            <a:r>
              <a:rPr lang="en-US" dirty="0" smtClean="0"/>
              <a:t>Slope more likely than average to fail F &gt; 1</a:t>
            </a:r>
          </a:p>
          <a:p>
            <a:pPr marL="0" indent="0">
              <a:buNone/>
            </a:pPr>
            <a:r>
              <a:rPr lang="en-US" dirty="0" smtClean="0"/>
              <a:t>F = F’ x Fe </a:t>
            </a:r>
            <a:br>
              <a:rPr lang="en-US" dirty="0" smtClean="0"/>
            </a:br>
            <a:r>
              <a:rPr lang="en-US" dirty="0" smtClean="0"/>
              <a:t>F’ = primary site factor  F’1 x F’2 x F’3 x F’4 x F’5</a:t>
            </a:r>
            <a:br>
              <a:rPr lang="en-US" dirty="0" smtClean="0"/>
            </a:br>
            <a:r>
              <a:rPr lang="en-US" dirty="0" smtClean="0"/>
              <a:t>Fe = History of instability at the site</a:t>
            </a:r>
            <a:br>
              <a:rPr lang="en-US" dirty="0" smtClean="0"/>
            </a:br>
            <a:endParaRPr lang="en-US" dirty="0"/>
          </a:p>
        </p:txBody>
      </p:sp>
    </p:spTree>
    <p:extLst>
      <p:ext uri="{BB962C8B-B14F-4D97-AF65-F5344CB8AC3E}">
        <p14:creationId xmlns:p14="http://schemas.microsoft.com/office/powerpoint/2010/main" val="1268755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404446" y="84905"/>
            <a:ext cx="7886700" cy="6144812"/>
          </a:xfrm>
          <a:prstGeom prst="rect">
            <a:avLst/>
          </a:prstGeom>
        </p:spPr>
      </p:pic>
    </p:spTree>
    <p:extLst>
      <p:ext uri="{BB962C8B-B14F-4D97-AF65-F5344CB8AC3E}">
        <p14:creationId xmlns:p14="http://schemas.microsoft.com/office/powerpoint/2010/main" val="169226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3385" y="133694"/>
            <a:ext cx="4941276" cy="6468143"/>
          </a:xfrm>
          <a:prstGeom prst="rect">
            <a:avLst/>
          </a:prstGeom>
        </p:spPr>
      </p:pic>
      <p:sp>
        <p:nvSpPr>
          <p:cNvPr id="3" name="TextBox 2"/>
          <p:cNvSpPr txBox="1"/>
          <p:nvPr/>
        </p:nvSpPr>
        <p:spPr>
          <a:xfrm>
            <a:off x="6919546" y="1389184"/>
            <a:ext cx="4626395" cy="2554545"/>
          </a:xfrm>
          <a:prstGeom prst="rect">
            <a:avLst/>
          </a:prstGeom>
          <a:noFill/>
        </p:spPr>
        <p:txBody>
          <a:bodyPr wrap="none" rtlCol="0">
            <a:spAutoFit/>
          </a:bodyPr>
          <a:lstStyle/>
          <a:p>
            <a:r>
              <a:rPr lang="en-US" sz="3200" dirty="0" smtClean="0"/>
              <a:t>F2’ Geology factors</a:t>
            </a:r>
            <a:br>
              <a:rPr lang="en-US" sz="3200" dirty="0" smtClean="0"/>
            </a:br>
            <a:endParaRPr lang="en-US" sz="3200" dirty="0" smtClean="0"/>
          </a:p>
          <a:p>
            <a:r>
              <a:rPr lang="en-US" sz="3200" dirty="0" smtClean="0"/>
              <a:t>F3’ Slope geometry factors</a:t>
            </a:r>
          </a:p>
          <a:p>
            <a:endParaRPr lang="en-US" sz="3200" dirty="0"/>
          </a:p>
          <a:p>
            <a:r>
              <a:rPr lang="en-US" sz="3200" dirty="0" smtClean="0"/>
              <a:t>F4’ Terrain gradient</a:t>
            </a:r>
            <a:endParaRPr lang="en-US" sz="3200" dirty="0"/>
          </a:p>
        </p:txBody>
      </p:sp>
    </p:spTree>
    <p:extLst>
      <p:ext uri="{BB962C8B-B14F-4D97-AF65-F5344CB8AC3E}">
        <p14:creationId xmlns:p14="http://schemas.microsoft.com/office/powerpoint/2010/main" val="127767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3777" y="205310"/>
            <a:ext cx="6392007" cy="6432082"/>
          </a:xfrm>
          <a:prstGeom prst="rect">
            <a:avLst/>
          </a:prstGeom>
        </p:spPr>
      </p:pic>
      <p:sp>
        <p:nvSpPr>
          <p:cNvPr id="3" name="TextBox 2"/>
          <p:cNvSpPr txBox="1"/>
          <p:nvPr/>
        </p:nvSpPr>
        <p:spPr>
          <a:xfrm>
            <a:off x="8941777" y="2532185"/>
            <a:ext cx="2259623" cy="369332"/>
          </a:xfrm>
          <a:prstGeom prst="rect">
            <a:avLst/>
          </a:prstGeom>
          <a:noFill/>
        </p:spPr>
        <p:txBody>
          <a:bodyPr wrap="square" rtlCol="0">
            <a:spAutoFit/>
          </a:bodyPr>
          <a:lstStyle/>
          <a:p>
            <a:r>
              <a:rPr lang="en-US" dirty="0" smtClean="0"/>
              <a:t>F5’ ground water</a:t>
            </a:r>
            <a:endParaRPr lang="en-US" dirty="0"/>
          </a:p>
        </p:txBody>
      </p:sp>
    </p:spTree>
    <p:extLst>
      <p:ext uri="{BB962C8B-B14F-4D97-AF65-F5344CB8AC3E}">
        <p14:creationId xmlns:p14="http://schemas.microsoft.com/office/powerpoint/2010/main" val="41140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46809" y="365125"/>
            <a:ext cx="11357264" cy="1325563"/>
          </a:xfrm>
        </p:spPr>
        <p:txBody>
          <a:bodyPr>
            <a:normAutofit/>
          </a:bodyPr>
          <a:lstStyle/>
          <a:p>
            <a:r>
              <a:rPr lang="en-US" altLang="en-US" sz="3200" b="1" dirty="0" smtClean="0">
                <a:solidFill>
                  <a:srgbClr val="FF0000"/>
                </a:solidFill>
              </a:rPr>
              <a:t>UNCERTAINTIES AND DEFICIENCIES OF PRESENT DESIGN PROCEDURE</a:t>
            </a:r>
            <a:endParaRPr lang="en-US" altLang="en-US" sz="3200" b="1" dirty="0">
              <a:solidFill>
                <a:srgbClr val="FF0000"/>
              </a:solidFill>
            </a:endParaRPr>
          </a:p>
        </p:txBody>
      </p:sp>
      <p:sp>
        <p:nvSpPr>
          <p:cNvPr id="107523" name="Content Placeholder 2"/>
          <p:cNvSpPr>
            <a:spLocks noGrp="1"/>
          </p:cNvSpPr>
          <p:nvPr>
            <p:ph idx="1"/>
          </p:nvPr>
        </p:nvSpPr>
        <p:spPr/>
        <p:txBody>
          <a:bodyPr>
            <a:normAutofit/>
          </a:bodyPr>
          <a:lstStyle/>
          <a:p>
            <a:r>
              <a:rPr lang="en-US" altLang="en-US" sz="3200" dirty="0" smtClean="0"/>
              <a:t>Orientations of relict discontinuities given little attention.</a:t>
            </a:r>
          </a:p>
          <a:p>
            <a:r>
              <a:rPr lang="en-US" altLang="en-US" sz="3200" dirty="0" smtClean="0"/>
              <a:t>Often no or insufficient mapping of slope during excavation to validate the circular slip model.</a:t>
            </a:r>
          </a:p>
          <a:p>
            <a:r>
              <a:rPr lang="en-US" altLang="en-US" sz="3200" dirty="0" smtClean="0"/>
              <a:t>Unlike basement excavations, slope monitoring using inclinometers and piezometers.</a:t>
            </a:r>
          </a:p>
        </p:txBody>
      </p:sp>
    </p:spTree>
    <p:extLst>
      <p:ext uri="{BB962C8B-B14F-4D97-AF65-F5344CB8AC3E}">
        <p14:creationId xmlns:p14="http://schemas.microsoft.com/office/powerpoint/2010/main" val="371529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4454" y="720969"/>
            <a:ext cx="9406507" cy="4572000"/>
          </a:xfrm>
          <a:prstGeom prst="rect">
            <a:avLst/>
          </a:prstGeom>
        </p:spPr>
      </p:pic>
      <p:sp>
        <p:nvSpPr>
          <p:cNvPr id="3" name="TextBox 2"/>
          <p:cNvSpPr txBox="1"/>
          <p:nvPr/>
        </p:nvSpPr>
        <p:spPr>
          <a:xfrm>
            <a:off x="4976446" y="5671038"/>
            <a:ext cx="2328266" cy="369332"/>
          </a:xfrm>
          <a:prstGeom prst="rect">
            <a:avLst/>
          </a:prstGeom>
          <a:noFill/>
        </p:spPr>
        <p:txBody>
          <a:bodyPr wrap="none" rtlCol="0">
            <a:spAutoFit/>
          </a:bodyPr>
          <a:lstStyle/>
          <a:p>
            <a:r>
              <a:rPr lang="en-US" dirty="0" smtClean="0"/>
              <a:t>Fe History of instability</a:t>
            </a:r>
            <a:endParaRPr lang="en-US" dirty="0"/>
          </a:p>
        </p:txBody>
      </p:sp>
    </p:spTree>
    <p:extLst>
      <p:ext uri="{BB962C8B-B14F-4D97-AF65-F5344CB8AC3E}">
        <p14:creationId xmlns:p14="http://schemas.microsoft.com/office/powerpoint/2010/main" val="1602977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0127" y="624254"/>
            <a:ext cx="8135859" cy="5477608"/>
          </a:xfrm>
          <a:prstGeom prst="rect">
            <a:avLst/>
          </a:prstGeom>
        </p:spPr>
      </p:pic>
      <p:sp>
        <p:nvSpPr>
          <p:cNvPr id="3" name="TextBox 2"/>
          <p:cNvSpPr txBox="1"/>
          <p:nvPr/>
        </p:nvSpPr>
        <p:spPr>
          <a:xfrm>
            <a:off x="3930162" y="6172200"/>
            <a:ext cx="1572866" cy="523220"/>
          </a:xfrm>
          <a:prstGeom prst="rect">
            <a:avLst/>
          </a:prstGeom>
          <a:noFill/>
        </p:spPr>
        <p:txBody>
          <a:bodyPr wrap="none" rtlCol="0">
            <a:spAutoFit/>
          </a:bodyPr>
          <a:lstStyle/>
          <a:p>
            <a:r>
              <a:rPr lang="en-US" sz="2800" dirty="0" smtClean="0"/>
              <a:t>EXAMPLE</a:t>
            </a:r>
            <a:endParaRPr lang="en-US" sz="2800" dirty="0"/>
          </a:p>
        </p:txBody>
      </p:sp>
    </p:spTree>
    <p:extLst>
      <p:ext uri="{BB962C8B-B14F-4D97-AF65-F5344CB8AC3E}">
        <p14:creationId xmlns:p14="http://schemas.microsoft.com/office/powerpoint/2010/main" val="2016665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FF0000"/>
                </a:solidFill>
              </a:rPr>
              <a:t>FREQUENCY ANALYSIS - PROBABILITY </a:t>
            </a:r>
            <a:r>
              <a:rPr lang="en-US" b="1" dirty="0" smtClean="0">
                <a:solidFill>
                  <a:srgbClr val="FF0000"/>
                </a:solidFill>
              </a:rPr>
              <a:t>BASED ON RAINFALL AS INITIATING EVENTS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CONDITIONAL PROBABILTIES</a:t>
            </a:r>
          </a:p>
          <a:p>
            <a:pPr marL="0" indent="0">
              <a:buNone/>
            </a:pPr>
            <a:r>
              <a:rPr lang="en-US" dirty="0" err="1" smtClean="0"/>
              <a:t>Prob</a:t>
            </a:r>
            <a:r>
              <a:rPr lang="en-US" dirty="0" smtClean="0"/>
              <a:t> (Landslide) = </a:t>
            </a:r>
            <a:r>
              <a:rPr lang="en-US" dirty="0" err="1" smtClean="0"/>
              <a:t>Prob</a:t>
            </a:r>
            <a:r>
              <a:rPr lang="en-US" dirty="0" smtClean="0"/>
              <a:t> (Rainfall) x </a:t>
            </a:r>
            <a:r>
              <a:rPr lang="en-US" dirty="0" err="1" smtClean="0"/>
              <a:t>Prob</a:t>
            </a:r>
            <a:r>
              <a:rPr lang="en-US" dirty="0" smtClean="0"/>
              <a:t>(Landslide I Rainfall)</a:t>
            </a:r>
            <a:br>
              <a:rPr lang="en-US" dirty="0" smtClean="0"/>
            </a:br>
            <a:r>
              <a:rPr lang="en-US" dirty="0" smtClean="0"/>
              <a:t/>
            </a:r>
            <a:br>
              <a:rPr lang="en-US" dirty="0" smtClean="0"/>
            </a:br>
            <a:r>
              <a:rPr lang="en-US" dirty="0" err="1" smtClean="0"/>
              <a:t>Prob</a:t>
            </a:r>
            <a:r>
              <a:rPr lang="en-US" dirty="0" smtClean="0"/>
              <a:t> (Rainfall) = Probability of a certain magnitude of rainfall</a:t>
            </a:r>
            <a:br>
              <a:rPr lang="en-US" dirty="0" smtClean="0"/>
            </a:br>
            <a:r>
              <a:rPr lang="en-US" dirty="0" err="1" smtClean="0"/>
              <a:t>Prob</a:t>
            </a:r>
            <a:r>
              <a:rPr lang="en-US" dirty="0" smtClean="0"/>
              <a:t> (Landside I Rainfall) = Probability of landslide given the probability of rainfall of that magnitude</a:t>
            </a:r>
          </a:p>
          <a:p>
            <a:pPr marL="0" indent="0">
              <a:buNone/>
            </a:pPr>
            <a:endParaRPr lang="en-US" dirty="0"/>
          </a:p>
          <a:p>
            <a:pPr marL="0" indent="0">
              <a:buNone/>
            </a:pPr>
            <a:r>
              <a:rPr lang="en-US" dirty="0" smtClean="0">
                <a:solidFill>
                  <a:srgbClr val="FF0000"/>
                </a:solidFill>
              </a:rPr>
              <a:t>Also requires massive historical data. You need data on rainfall as well as data of failure for the different rainfalls.</a:t>
            </a:r>
          </a:p>
        </p:txBody>
      </p:sp>
    </p:spTree>
    <p:extLst>
      <p:ext uri="{BB962C8B-B14F-4D97-AF65-F5344CB8AC3E}">
        <p14:creationId xmlns:p14="http://schemas.microsoft.com/office/powerpoint/2010/main" val="4258168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68" y="329955"/>
            <a:ext cx="10515600" cy="1325563"/>
          </a:xfrm>
        </p:spPr>
        <p:txBody>
          <a:bodyPr>
            <a:normAutofit fontScale="90000"/>
          </a:bodyPr>
          <a:lstStyle/>
          <a:p>
            <a:r>
              <a:rPr lang="en-US" b="1" dirty="0" smtClean="0">
                <a:solidFill>
                  <a:srgbClr val="FF0000"/>
                </a:solidFill>
              </a:rPr>
              <a:t>RAINFALL</a:t>
            </a:r>
            <a:br>
              <a:rPr lang="en-US" b="1" dirty="0" smtClean="0">
                <a:solidFill>
                  <a:srgbClr val="FF0000"/>
                </a:solidFill>
              </a:rPr>
            </a:br>
            <a:r>
              <a:rPr lang="en-US" b="1" dirty="0" smtClean="0">
                <a:solidFill>
                  <a:srgbClr val="FF0000"/>
                </a:solidFill>
              </a:rPr>
              <a:t>NZ records up to</a:t>
            </a:r>
            <a:br>
              <a:rPr lang="en-US" b="1" dirty="0" smtClean="0">
                <a:solidFill>
                  <a:srgbClr val="FF0000"/>
                </a:solidFill>
              </a:rPr>
            </a:br>
            <a:r>
              <a:rPr lang="en-US" b="1" dirty="0" smtClean="0">
                <a:solidFill>
                  <a:srgbClr val="FF0000"/>
                </a:solidFill>
              </a:rPr>
              <a:t>120 years of record</a:t>
            </a:r>
            <a:endParaRPr lang="en-US"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7668" y="123092"/>
            <a:ext cx="5555150" cy="6858000"/>
          </a:xfrm>
          <a:prstGeom prst="rect">
            <a:avLst/>
          </a:prstGeom>
        </p:spPr>
      </p:pic>
      <p:sp>
        <p:nvSpPr>
          <p:cNvPr id="5" name="TextBox 4"/>
          <p:cNvSpPr txBox="1"/>
          <p:nvPr/>
        </p:nvSpPr>
        <p:spPr>
          <a:xfrm>
            <a:off x="202223" y="2074984"/>
            <a:ext cx="5190395" cy="2031325"/>
          </a:xfrm>
          <a:prstGeom prst="rect">
            <a:avLst/>
          </a:prstGeom>
          <a:noFill/>
        </p:spPr>
        <p:txBody>
          <a:bodyPr wrap="none" rtlCol="0">
            <a:spAutoFit/>
          </a:bodyPr>
          <a:lstStyle/>
          <a:p>
            <a:r>
              <a:rPr lang="en-US" dirty="0" smtClean="0"/>
              <a:t>For every interval of daily rainfall, Number is the </a:t>
            </a:r>
            <a:br>
              <a:rPr lang="en-US" dirty="0" smtClean="0"/>
            </a:br>
            <a:r>
              <a:rPr lang="en-US" dirty="0" smtClean="0"/>
              <a:t>% of measured rainfall that produced a landslide.</a:t>
            </a:r>
            <a:br>
              <a:rPr lang="en-US" dirty="0" smtClean="0"/>
            </a:br>
            <a:r>
              <a:rPr lang="en-US" dirty="0" smtClean="0"/>
              <a:t/>
            </a:r>
            <a:br>
              <a:rPr lang="en-US" dirty="0" smtClean="0"/>
            </a:br>
            <a:r>
              <a:rPr lang="en-US" dirty="0" smtClean="0"/>
              <a:t>Min and max probability thresholds that</a:t>
            </a:r>
            <a:br>
              <a:rPr lang="en-US" dirty="0" smtClean="0"/>
            </a:br>
            <a:r>
              <a:rPr lang="en-US" dirty="0" smtClean="0"/>
              <a:t>(</a:t>
            </a:r>
            <a:r>
              <a:rPr lang="en-US" dirty="0" err="1" smtClean="0"/>
              <a:t>i</a:t>
            </a:r>
            <a:r>
              <a:rPr lang="en-US" dirty="0" smtClean="0"/>
              <a:t>) No slope failures for all the rainfall counts. </a:t>
            </a:r>
            <a:r>
              <a:rPr lang="en-US" dirty="0" err="1" smtClean="0"/>
              <a:t>Pr</a:t>
            </a:r>
            <a:r>
              <a:rPr lang="en-US" dirty="0" smtClean="0"/>
              <a:t> = 0</a:t>
            </a:r>
          </a:p>
          <a:p>
            <a:r>
              <a:rPr lang="en-US" dirty="0" smtClean="0"/>
              <a:t>(ii) Every (100%) one of the rainfall counts</a:t>
            </a:r>
            <a:br>
              <a:rPr lang="en-US" dirty="0" smtClean="0"/>
            </a:br>
            <a:r>
              <a:rPr lang="en-US" dirty="0" smtClean="0"/>
              <a:t>within the range resulted in a slope failure. </a:t>
            </a:r>
            <a:r>
              <a:rPr lang="en-US" dirty="0" err="1" smtClean="0"/>
              <a:t>Pr</a:t>
            </a:r>
            <a:r>
              <a:rPr lang="en-US" dirty="0" smtClean="0"/>
              <a:t> = 100%</a:t>
            </a:r>
            <a:endParaRPr lang="en-US" dirty="0"/>
          </a:p>
        </p:txBody>
      </p:sp>
    </p:spTree>
    <p:extLst>
      <p:ext uri="{BB962C8B-B14F-4D97-AF65-F5344CB8AC3E}">
        <p14:creationId xmlns:p14="http://schemas.microsoft.com/office/powerpoint/2010/main" val="740332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NZ RAINFALL MINIMUM AND MAXIMUM THRESHOLD VALUES</a:t>
            </a:r>
            <a:endParaRPr lang="en-US" dirty="0">
              <a:solidFill>
                <a:srgbClr val="FF0000"/>
              </a:solidFill>
            </a:endParaRPr>
          </a:p>
        </p:txBody>
      </p:sp>
      <p:pic>
        <p:nvPicPr>
          <p:cNvPr id="3" name="Picture 2"/>
          <p:cNvPicPr>
            <a:picLocks noChangeAspect="1"/>
          </p:cNvPicPr>
          <p:nvPr/>
        </p:nvPicPr>
        <p:blipFill>
          <a:blip r:embed="rId2"/>
          <a:stretch>
            <a:fillRect/>
          </a:stretch>
        </p:blipFill>
        <p:spPr>
          <a:xfrm>
            <a:off x="838200" y="1690688"/>
            <a:ext cx="9045087" cy="3801312"/>
          </a:xfrm>
          <a:prstGeom prst="rect">
            <a:avLst/>
          </a:prstGeom>
        </p:spPr>
      </p:pic>
    </p:spTree>
    <p:extLst>
      <p:ext uri="{BB962C8B-B14F-4D97-AF65-F5344CB8AC3E}">
        <p14:creationId xmlns:p14="http://schemas.microsoft.com/office/powerpoint/2010/main" val="1997401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solidFill>
                  <a:srgbClr val="FF0000"/>
                </a:solidFill>
              </a:rPr>
              <a:t>CONDITIONAL PROBABILITY</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err="1" smtClean="0"/>
              <a:t>Pr</a:t>
            </a:r>
            <a:r>
              <a:rPr lang="en-US" dirty="0" smtClean="0"/>
              <a:t> (</a:t>
            </a:r>
            <a:r>
              <a:rPr lang="en-US" dirty="0" err="1" smtClean="0"/>
              <a:t>landsliding</a:t>
            </a:r>
            <a:r>
              <a:rPr lang="en-US" dirty="0" smtClean="0"/>
              <a:t>) = </a:t>
            </a:r>
            <a:r>
              <a:rPr lang="en-US" dirty="0" err="1" smtClean="0"/>
              <a:t>Pr</a:t>
            </a:r>
            <a:r>
              <a:rPr lang="en-US" dirty="0" smtClean="0"/>
              <a:t> (Triggering event) x </a:t>
            </a:r>
            <a:r>
              <a:rPr lang="en-US" dirty="0" err="1" smtClean="0"/>
              <a:t>Pr</a:t>
            </a:r>
            <a:r>
              <a:rPr lang="en-US" dirty="0" smtClean="0"/>
              <a:t> (Landslide I Triggering event)</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4224625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PROBABILITY OF LANDSLIDE TRIGGERED BY RAINFALL FROM NZ DATA –CONDITIONAL PROBABILITY</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1039074" y="1690688"/>
            <a:ext cx="9498391" cy="5151566"/>
          </a:xfrm>
          <a:prstGeom prst="rect">
            <a:avLst/>
          </a:prstGeom>
        </p:spPr>
      </p:pic>
      <p:pic>
        <p:nvPicPr>
          <p:cNvPr id="5" name="Picture 4"/>
          <p:cNvPicPr>
            <a:picLocks noChangeAspect="1"/>
          </p:cNvPicPr>
          <p:nvPr/>
        </p:nvPicPr>
        <p:blipFill>
          <a:blip r:embed="rId3"/>
          <a:stretch>
            <a:fillRect/>
          </a:stretch>
        </p:blipFill>
        <p:spPr>
          <a:xfrm>
            <a:off x="2654470" y="5611141"/>
            <a:ext cx="7797460" cy="1042506"/>
          </a:xfrm>
          <a:prstGeom prst="rect">
            <a:avLst/>
          </a:prstGeom>
        </p:spPr>
      </p:pic>
    </p:spTree>
    <p:extLst>
      <p:ext uri="{BB962C8B-B14F-4D97-AF65-F5344CB8AC3E}">
        <p14:creationId xmlns:p14="http://schemas.microsoft.com/office/powerpoint/2010/main" val="1182230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PROBABILITY BASED ON STABILITY ANALYSIS</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PROBABILISTIC STABILITY ANALYSES</a:t>
            </a:r>
            <a:br>
              <a:rPr lang="en-US" dirty="0" smtClean="0"/>
            </a:br>
            <a:r>
              <a:rPr lang="en-US" dirty="0" smtClean="0"/>
              <a:t/>
            </a:r>
            <a:br>
              <a:rPr lang="en-US" dirty="0" smtClean="0"/>
            </a:br>
            <a:r>
              <a:rPr lang="en-US" dirty="0" smtClean="0"/>
              <a:t>Performance function </a:t>
            </a:r>
            <a:r>
              <a:rPr lang="en-US" dirty="0" err="1" smtClean="0"/>
              <a:t>Gx</a:t>
            </a:r>
            <a:r>
              <a:rPr lang="en-US" dirty="0" smtClean="0"/>
              <a:t> = Factor of Safety – 1</a:t>
            </a:r>
          </a:p>
          <a:p>
            <a:pPr marL="0" indent="0">
              <a:buNone/>
            </a:pPr>
            <a:r>
              <a:rPr lang="en-US" dirty="0"/>
              <a:t> </a:t>
            </a:r>
            <a:r>
              <a:rPr lang="en-US" dirty="0" err="1" smtClean="0"/>
              <a:t>Gx</a:t>
            </a:r>
            <a:r>
              <a:rPr lang="en-US" dirty="0" smtClean="0"/>
              <a:t> &gt; 0 “safe”</a:t>
            </a:r>
          </a:p>
          <a:p>
            <a:pPr marL="0" indent="0">
              <a:buNone/>
            </a:pPr>
            <a:r>
              <a:rPr lang="en-US" dirty="0" err="1" smtClean="0"/>
              <a:t>Gx</a:t>
            </a:r>
            <a:r>
              <a:rPr lang="en-US" dirty="0" smtClean="0"/>
              <a:t> &lt; 0 Unsafe of failure</a:t>
            </a:r>
          </a:p>
          <a:p>
            <a:pPr marL="0" indent="0">
              <a:buNone/>
            </a:pPr>
            <a:r>
              <a:rPr lang="en-US" dirty="0" smtClean="0"/>
              <a:t>RELIABILITY index (</a:t>
            </a:r>
            <a:r>
              <a:rPr lang="el-GR" dirty="0" smtClean="0"/>
              <a:t>β</a:t>
            </a:r>
            <a:r>
              <a:rPr lang="en-US" dirty="0" smtClean="0"/>
              <a:t>) = Mean </a:t>
            </a:r>
            <a:r>
              <a:rPr lang="en-US" dirty="0" err="1" smtClean="0"/>
              <a:t>Gx</a:t>
            </a:r>
            <a:r>
              <a:rPr lang="en-US" dirty="0" smtClean="0"/>
              <a:t> / (Standard deviation of </a:t>
            </a:r>
            <a:r>
              <a:rPr lang="en-US" dirty="0" err="1" smtClean="0"/>
              <a:t>Gx</a:t>
            </a:r>
            <a:r>
              <a:rPr lang="en-US" dirty="0" smtClean="0"/>
              <a:t>)</a:t>
            </a:r>
            <a:br>
              <a:rPr lang="en-US" dirty="0" smtClean="0"/>
            </a:br>
            <a:r>
              <a:rPr lang="en-US" dirty="0" smtClean="0"/>
              <a:t>                                      = Mean ( FS -1 ) / (Standard deviation of FS)</a:t>
            </a:r>
          </a:p>
          <a:p>
            <a:pPr marL="0" indent="0">
              <a:buNone/>
            </a:pPr>
            <a:r>
              <a:rPr lang="en-US" dirty="0"/>
              <a:t> </a:t>
            </a:r>
            <a:r>
              <a:rPr lang="en-US" dirty="0" smtClean="0"/>
              <a:t>For normal distribution </a:t>
            </a:r>
            <a:br>
              <a:rPr lang="en-US" dirty="0" smtClean="0"/>
            </a:br>
            <a:r>
              <a:rPr lang="en-US" dirty="0" smtClean="0"/>
              <a:t>Probability of failure = </a:t>
            </a:r>
            <a:r>
              <a:rPr lang="el-GR" dirty="0" smtClean="0"/>
              <a:t>ψ</a:t>
            </a:r>
            <a:r>
              <a:rPr lang="en-US" dirty="0" smtClean="0"/>
              <a:t> (-</a:t>
            </a:r>
            <a:r>
              <a:rPr lang="el-GR" dirty="0" smtClean="0"/>
              <a:t>β</a:t>
            </a:r>
            <a:r>
              <a:rPr lang="en-US" dirty="0" smtClean="0"/>
              <a:t>) = cumulative standard normal distribution at -</a:t>
            </a:r>
            <a:r>
              <a:rPr lang="el-GR" dirty="0" smtClean="0"/>
              <a:t>β</a:t>
            </a:r>
            <a:endParaRPr lang="en-US" dirty="0"/>
          </a:p>
        </p:txBody>
      </p:sp>
    </p:spTree>
    <p:extLst>
      <p:ext uri="{BB962C8B-B14F-4D97-AF65-F5344CB8AC3E}">
        <p14:creationId xmlns:p14="http://schemas.microsoft.com/office/powerpoint/2010/main" val="1096264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PROBABILITY BASED ON STABILITY ANALYSIS</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50 iterations of stability analysis (circular mechanism) using different combinations of input parameters – strength, weight, water levels, </a:t>
            </a:r>
            <a:r>
              <a:rPr lang="en-US" dirty="0" err="1" smtClean="0"/>
              <a:t>etc</a:t>
            </a:r>
            <a:r>
              <a:rPr lang="en-US" dirty="0" smtClean="0"/>
              <a:t/>
            </a:r>
            <a:br>
              <a:rPr lang="en-US" dirty="0" smtClean="0"/>
            </a:br>
            <a:r>
              <a:rPr lang="en-US" dirty="0" smtClean="0"/>
              <a:t>(or use Monte Carlo for continuous probability distribution and sampling)</a:t>
            </a:r>
          </a:p>
          <a:p>
            <a:r>
              <a:rPr lang="en-US" dirty="0" smtClean="0"/>
              <a:t>“Best estimate” that which corresponds with mean slope conditions</a:t>
            </a:r>
          </a:p>
          <a:p>
            <a:r>
              <a:rPr lang="en-US" dirty="0" smtClean="0"/>
              <a:t>Lower bound estimate based on assumed combination of input parameters believed to correspond to worse case scenario</a:t>
            </a:r>
          </a:p>
          <a:p>
            <a:r>
              <a:rPr lang="en-US" dirty="0" smtClean="0"/>
              <a:t>Upper bound estimate based on assumed combinations of </a:t>
            </a:r>
            <a:r>
              <a:rPr lang="en-US" dirty="0" err="1" smtClean="0"/>
              <a:t>inut</a:t>
            </a:r>
            <a:r>
              <a:rPr lang="en-US" dirty="0" smtClean="0"/>
              <a:t> parameters believed to correspond to “best case” scenario</a:t>
            </a:r>
          </a:p>
          <a:p>
            <a:r>
              <a:rPr lang="en-US" dirty="0" smtClean="0"/>
              <a:t>For each run, obtain critical FS.</a:t>
            </a:r>
          </a:p>
          <a:p>
            <a:r>
              <a:rPr lang="en-US" dirty="0" smtClean="0"/>
              <a:t>Results give </a:t>
            </a:r>
            <a:r>
              <a:rPr lang="en-US" dirty="0" smtClean="0">
                <a:solidFill>
                  <a:srgbClr val="FF0000"/>
                </a:solidFill>
              </a:rPr>
              <a:t>mean FS of 1.21 (say) with standard deviation of 0.08 (say)</a:t>
            </a:r>
          </a:p>
          <a:p>
            <a:endParaRPr lang="en-US" dirty="0"/>
          </a:p>
        </p:txBody>
      </p:sp>
    </p:spTree>
    <p:extLst>
      <p:ext uri="{BB962C8B-B14F-4D97-AF65-F5344CB8AC3E}">
        <p14:creationId xmlns:p14="http://schemas.microsoft.com/office/powerpoint/2010/main" val="567250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PROBABILITY BASED ON STABILITY ANALYSIS</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Calculate reliability index</a:t>
            </a:r>
            <a:br>
              <a:rPr lang="en-US" dirty="0" smtClean="0"/>
            </a:br>
            <a:r>
              <a:rPr lang="el-GR" dirty="0" smtClean="0"/>
              <a:t>β</a:t>
            </a:r>
            <a:r>
              <a:rPr lang="en-US" dirty="0" smtClean="0"/>
              <a:t>= (Mean Factor of Safety -1)/Standard deviation of FS</a:t>
            </a:r>
          </a:p>
          <a:p>
            <a:pPr marL="0" indent="0">
              <a:buNone/>
            </a:pPr>
            <a:r>
              <a:rPr lang="el-GR" dirty="0" smtClean="0"/>
              <a:t>β</a:t>
            </a:r>
            <a:r>
              <a:rPr lang="en-US" dirty="0" smtClean="0"/>
              <a:t>= 0.21/0.08 </a:t>
            </a:r>
            <a:br>
              <a:rPr lang="en-US" dirty="0" smtClean="0"/>
            </a:br>
            <a:r>
              <a:rPr lang="el-GR" dirty="0" smtClean="0"/>
              <a:t>β</a:t>
            </a:r>
            <a:r>
              <a:rPr lang="en-US" dirty="0" smtClean="0"/>
              <a:t>=2.62</a:t>
            </a:r>
            <a:br>
              <a:rPr lang="en-US" dirty="0" smtClean="0"/>
            </a:br>
            <a:r>
              <a:rPr lang="en-US" dirty="0" smtClean="0"/>
              <a:t/>
            </a:r>
            <a:br>
              <a:rPr lang="en-US" dirty="0" smtClean="0"/>
            </a:br>
            <a:r>
              <a:rPr lang="en-US" dirty="0" smtClean="0"/>
              <a:t>Probability of failure = cumulative normal standard deviation (</a:t>
            </a:r>
            <a:r>
              <a:rPr lang="el-GR" dirty="0" smtClean="0"/>
              <a:t>ψ</a:t>
            </a:r>
            <a:r>
              <a:rPr lang="en-US" dirty="0" smtClean="0"/>
              <a:t> (</a:t>
            </a:r>
            <a:r>
              <a:rPr lang="el-GR" dirty="0" smtClean="0"/>
              <a:t>β</a:t>
            </a:r>
            <a:r>
              <a:rPr lang="en-US" dirty="0" smtClean="0"/>
              <a:t>))</a:t>
            </a:r>
          </a:p>
          <a:p>
            <a:pPr marL="0" indent="0">
              <a:buNone/>
            </a:pPr>
            <a:r>
              <a:rPr lang="en-US" dirty="0" smtClean="0"/>
              <a:t>In EXCEL built in function  NORMSDIST(-</a:t>
            </a:r>
            <a:r>
              <a:rPr lang="el-GR" dirty="0" smtClean="0"/>
              <a:t>β</a:t>
            </a:r>
            <a:r>
              <a:rPr lang="en-US" dirty="0" smtClean="0"/>
              <a:t>) to get </a:t>
            </a:r>
            <a:r>
              <a:rPr lang="en-US" dirty="0"/>
              <a:t/>
            </a:r>
            <a:br>
              <a:rPr lang="en-US" dirty="0"/>
            </a:br>
            <a:r>
              <a:rPr lang="en-US" dirty="0" err="1" smtClean="0"/>
              <a:t>Pr</a:t>
            </a:r>
            <a:r>
              <a:rPr lang="en-US" dirty="0" smtClean="0"/>
              <a:t>=4.3 x 10-3 </a:t>
            </a:r>
            <a:endParaRPr lang="en-US" dirty="0"/>
          </a:p>
          <a:p>
            <a:pPr marL="0" indent="0">
              <a:buNone/>
            </a:pPr>
            <a:endParaRPr lang="en-US" dirty="0"/>
          </a:p>
        </p:txBody>
      </p:sp>
    </p:spTree>
    <p:extLst>
      <p:ext uri="{BB962C8B-B14F-4D97-AF65-F5344CB8AC3E}">
        <p14:creationId xmlns:p14="http://schemas.microsoft.com/office/powerpoint/2010/main" val="311939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tLang="en-US" b="1" dirty="0" smtClean="0">
                <a:solidFill>
                  <a:srgbClr val="FF0000"/>
                </a:solidFill>
              </a:rPr>
              <a:t>MODEL OF NATURE</a:t>
            </a:r>
          </a:p>
        </p:txBody>
      </p:sp>
      <p:sp>
        <p:nvSpPr>
          <p:cNvPr id="108547" name="Content Placeholder 2"/>
          <p:cNvSpPr>
            <a:spLocks noGrp="1"/>
          </p:cNvSpPr>
          <p:nvPr>
            <p:ph idx="1"/>
          </p:nvPr>
        </p:nvSpPr>
        <p:spPr>
          <a:xfrm>
            <a:off x="1981200" y="1600200"/>
            <a:ext cx="8305800" cy="4953000"/>
          </a:xfrm>
        </p:spPr>
        <p:txBody>
          <a:bodyPr/>
          <a:lstStyle/>
          <a:p>
            <a:pPr marL="0" indent="0">
              <a:buNone/>
            </a:pPr>
            <a:r>
              <a:rPr lang="en-US" altLang="en-US" dirty="0" smtClean="0"/>
              <a:t>“NO MATTER THE LEVEL OF INVESTIGATIONS, A MODEL OF NATURE IS BY DEFINITION INADEQUATE”.</a:t>
            </a:r>
            <a:br>
              <a:rPr lang="en-US" altLang="en-US" dirty="0" smtClean="0"/>
            </a:br>
            <a:endParaRPr lang="en-US" altLang="en-US" dirty="0" smtClean="0"/>
          </a:p>
          <a:p>
            <a:pPr marL="0" indent="0">
              <a:buNone/>
            </a:pPr>
            <a:r>
              <a:rPr lang="en-US" altLang="en-US" dirty="0" smtClean="0"/>
              <a:t>THE QUESTION THEN BECOMES ONE OF ASSESSING THE CONSEQUENCE OF MODEL INADEQUACY.</a:t>
            </a:r>
          </a:p>
          <a:p>
            <a:pPr marL="0" indent="0">
              <a:buNone/>
            </a:pPr>
            <a:endParaRPr lang="en-US" altLang="en-US" dirty="0" smtClean="0"/>
          </a:p>
          <a:p>
            <a:pPr marL="0" indent="0">
              <a:buNone/>
            </a:pPr>
            <a:r>
              <a:rPr lang="en-US" altLang="en-US" dirty="0" smtClean="0"/>
              <a:t>THIS IS OFTEN NOT DONE</a:t>
            </a:r>
            <a:br>
              <a:rPr lang="en-US" altLang="en-US" dirty="0" smtClean="0"/>
            </a:br>
            <a:r>
              <a:rPr lang="en-US" altLang="en-US" dirty="0" smtClean="0"/>
              <a:t/>
            </a:r>
            <a:br>
              <a:rPr lang="en-US" altLang="en-US" dirty="0" smtClean="0"/>
            </a:br>
            <a:endParaRPr lang="en-US" altLang="en-US" dirty="0" smtClean="0"/>
          </a:p>
        </p:txBody>
      </p:sp>
    </p:spTree>
    <p:extLst>
      <p:ext uri="{BB962C8B-B14F-4D97-AF65-F5344CB8AC3E}">
        <p14:creationId xmlns:p14="http://schemas.microsoft.com/office/powerpoint/2010/main" val="13855379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0008" y="0"/>
            <a:ext cx="7622930" cy="6858000"/>
          </a:xfrm>
          <a:prstGeom prst="rect">
            <a:avLst/>
          </a:prstGeom>
        </p:spPr>
      </p:pic>
      <p:sp>
        <p:nvSpPr>
          <p:cNvPr id="2" name="Oval 1"/>
          <p:cNvSpPr/>
          <p:nvPr/>
        </p:nvSpPr>
        <p:spPr>
          <a:xfrm>
            <a:off x="2760785" y="1846386"/>
            <a:ext cx="3244361" cy="14859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949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CONSEQUENCE ANALYSIS</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cap="all" dirty="0" smtClean="0">
                <a:solidFill>
                  <a:srgbClr val="FF0000"/>
                </a:solidFill>
              </a:rPr>
              <a:t>Four main groups:</a:t>
            </a:r>
            <a:r>
              <a:rPr lang="en-US" cap="all" dirty="0" smtClean="0"/>
              <a:t/>
            </a:r>
            <a:br>
              <a:rPr lang="en-US" cap="all" dirty="0" smtClean="0"/>
            </a:br>
            <a:r>
              <a:rPr lang="en-US" cap="all" dirty="0" smtClean="0"/>
              <a:t>(</a:t>
            </a:r>
            <a:r>
              <a:rPr lang="en-US" cap="all" dirty="0" err="1" smtClean="0"/>
              <a:t>i</a:t>
            </a:r>
            <a:r>
              <a:rPr lang="en-US" cap="all" dirty="0" smtClean="0"/>
              <a:t>) Loss of life, injury and impairment of persons;</a:t>
            </a:r>
            <a:br>
              <a:rPr lang="en-US" cap="all" dirty="0" smtClean="0"/>
            </a:br>
            <a:r>
              <a:rPr lang="en-US" cap="all" dirty="0" smtClean="0"/>
              <a:t>(ii) Destruction of property, resources and heritage;</a:t>
            </a:r>
            <a:br>
              <a:rPr lang="en-US" cap="all" dirty="0" smtClean="0"/>
            </a:br>
            <a:r>
              <a:rPr lang="en-US" cap="all" dirty="0" smtClean="0"/>
              <a:t>(iii) Disruption of activities, denial of supplies and services</a:t>
            </a:r>
            <a:br>
              <a:rPr lang="en-US" cap="all" dirty="0" smtClean="0"/>
            </a:br>
            <a:r>
              <a:rPr lang="en-US" cap="all" dirty="0" smtClean="0"/>
              <a:t>(iv) </a:t>
            </a:r>
            <a:r>
              <a:rPr lang="en-US" cap="all" dirty="0"/>
              <a:t>C</a:t>
            </a:r>
            <a:r>
              <a:rPr lang="en-US" cap="all" dirty="0" smtClean="0"/>
              <a:t>ultural, spiritual and ethical violations</a:t>
            </a:r>
            <a:br>
              <a:rPr lang="en-US" cap="all" dirty="0" smtClean="0"/>
            </a:br>
            <a:r>
              <a:rPr lang="en-US" cap="all" dirty="0" smtClean="0"/>
              <a:t/>
            </a:r>
            <a:br>
              <a:rPr lang="en-US" cap="all" dirty="0" smtClean="0"/>
            </a:br>
            <a:r>
              <a:rPr lang="en-US" cap="all" dirty="0" smtClean="0"/>
              <a:t/>
            </a:r>
            <a:br>
              <a:rPr lang="en-US" cap="all" dirty="0" smtClean="0"/>
            </a:br>
            <a:r>
              <a:rPr lang="en-US" cap="all" dirty="0" smtClean="0">
                <a:solidFill>
                  <a:srgbClr val="FF0000"/>
                </a:solidFill>
              </a:rPr>
              <a:t>Australian Guidelines that  consequence not only property damage and injury/loss of life. Other Consequences include:</a:t>
            </a:r>
          </a:p>
          <a:p>
            <a:pPr marL="0" indent="0">
              <a:buNone/>
            </a:pPr>
            <a:r>
              <a:rPr lang="en-US" cap="all" dirty="0" smtClean="0"/>
              <a:t>(</a:t>
            </a:r>
            <a:r>
              <a:rPr lang="en-US" cap="all" dirty="0" err="1" smtClean="0"/>
              <a:t>i</a:t>
            </a:r>
            <a:r>
              <a:rPr lang="en-US" cap="all" dirty="0" smtClean="0"/>
              <a:t>) Public outrage</a:t>
            </a:r>
            <a:br>
              <a:rPr lang="en-US" cap="all" dirty="0" smtClean="0"/>
            </a:br>
            <a:r>
              <a:rPr lang="en-US" cap="all" dirty="0" smtClean="0"/>
              <a:t>(ii) Political effects – find a scapegoat</a:t>
            </a:r>
            <a:br>
              <a:rPr lang="en-US" cap="all" dirty="0" smtClean="0"/>
            </a:br>
            <a:r>
              <a:rPr lang="en-US" cap="all" dirty="0" smtClean="0"/>
              <a:t>(iii) Effect on reputation</a:t>
            </a:r>
            <a:br>
              <a:rPr lang="en-US" cap="all" dirty="0" smtClean="0"/>
            </a:br>
            <a:r>
              <a:rPr lang="en-US" cap="all" dirty="0" smtClean="0"/>
              <a:t>(iv) consequential costs, such as litigation</a:t>
            </a:r>
            <a:endParaRPr lang="en-US" cap="all" dirty="0"/>
          </a:p>
        </p:txBody>
      </p:sp>
    </p:spTree>
    <p:extLst>
      <p:ext uri="{BB962C8B-B14F-4D97-AF65-F5344CB8AC3E}">
        <p14:creationId xmlns:p14="http://schemas.microsoft.com/office/powerpoint/2010/main" val="3204068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CONSEQUENCE ANALYSIS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ELEMENTS </a:t>
            </a:r>
            <a:r>
              <a:rPr lang="en-US" dirty="0"/>
              <a:t>AT </a:t>
            </a:r>
            <a:r>
              <a:rPr lang="en-US" dirty="0" smtClean="0"/>
              <a:t>RISK</a:t>
            </a:r>
          </a:p>
          <a:p>
            <a:r>
              <a:rPr lang="en-US" dirty="0" smtClean="0"/>
              <a:t>EXPOSURE (TEMPORAL PROBABILITY)</a:t>
            </a:r>
          </a:p>
          <a:p>
            <a:r>
              <a:rPr lang="en-US" dirty="0" smtClean="0"/>
              <a:t> </a:t>
            </a:r>
            <a:r>
              <a:rPr lang="en-US" dirty="0"/>
              <a:t>LANDSLIDE </a:t>
            </a:r>
            <a:r>
              <a:rPr lang="en-US" dirty="0" smtClean="0"/>
              <a:t>INTENSITY</a:t>
            </a:r>
          </a:p>
          <a:p>
            <a:r>
              <a:rPr lang="en-US" dirty="0" smtClean="0"/>
              <a:t> VULNERABILITY</a:t>
            </a:r>
          </a:p>
          <a:p>
            <a:r>
              <a:rPr lang="en-US" dirty="0" smtClean="0"/>
              <a:t>DAMAGE AND DEATHS DUE TO LANDSLIDE</a:t>
            </a:r>
          </a:p>
        </p:txBody>
      </p:sp>
    </p:spTree>
    <p:extLst>
      <p:ext uri="{BB962C8B-B14F-4D97-AF65-F5344CB8AC3E}">
        <p14:creationId xmlns:p14="http://schemas.microsoft.com/office/powerpoint/2010/main" val="48000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ELEMENTS AT RISK</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cap="all" dirty="0" smtClean="0"/>
              <a:t>Property which may be subdivided into portions relative to the hazard being considered</a:t>
            </a:r>
          </a:p>
          <a:p>
            <a:r>
              <a:rPr lang="en-US" cap="all" dirty="0" smtClean="0"/>
              <a:t>People, who either live, work, or may spend some time in the area affected by landslide</a:t>
            </a:r>
          </a:p>
          <a:p>
            <a:r>
              <a:rPr lang="en-US" cap="all" dirty="0" smtClean="0"/>
              <a:t>Roads and communication facilities</a:t>
            </a:r>
          </a:p>
          <a:p>
            <a:r>
              <a:rPr lang="en-US" cap="all" dirty="0" smtClean="0"/>
              <a:t>Vehicles on roads, </a:t>
            </a:r>
          </a:p>
          <a:p>
            <a:endParaRPr lang="en-US" cap="all" dirty="0"/>
          </a:p>
          <a:p>
            <a:pPr marL="0" indent="0">
              <a:buNone/>
            </a:pPr>
            <a:r>
              <a:rPr lang="en-US" cap="all" dirty="0"/>
              <a:t>Permanent – fixed assets</a:t>
            </a:r>
          </a:p>
          <a:p>
            <a:pPr marL="0" indent="0">
              <a:buNone/>
            </a:pPr>
            <a:r>
              <a:rPr lang="en-US" cap="all" dirty="0"/>
              <a:t>Temporary – degree of risk varies with timing of the event </a:t>
            </a:r>
            <a:br>
              <a:rPr lang="en-US" cap="all" dirty="0"/>
            </a:br>
            <a:r>
              <a:rPr lang="en-US" cap="all" dirty="0"/>
              <a:t>                     - time of landslide impacting an residential block – 		</a:t>
            </a:r>
            <a:r>
              <a:rPr lang="en-US" cap="all" dirty="0" smtClean="0"/>
              <a:t>		night </a:t>
            </a:r>
            <a:r>
              <a:rPr lang="en-US" cap="all" dirty="0"/>
              <a:t>or day (Occupancy)</a:t>
            </a:r>
          </a:p>
          <a:p>
            <a:pPr marL="0" indent="0">
              <a:buNone/>
            </a:pPr>
            <a:r>
              <a:rPr lang="en-US" cap="all" dirty="0"/>
              <a:t>		- A car or train passing a rock cutting when rock 		</a:t>
            </a:r>
            <a:r>
              <a:rPr lang="en-US" cap="all" dirty="0" smtClean="0"/>
              <a:t>		fall </a:t>
            </a:r>
            <a:r>
              <a:rPr lang="en-US" cap="all" dirty="0"/>
              <a:t>occurs</a:t>
            </a:r>
          </a:p>
          <a:p>
            <a:pPr marL="0" indent="0">
              <a:buNone/>
            </a:pPr>
            <a:endParaRPr lang="en-US" cap="all" dirty="0"/>
          </a:p>
        </p:txBody>
      </p:sp>
    </p:spTree>
    <p:extLst>
      <p:ext uri="{BB962C8B-B14F-4D97-AF65-F5344CB8AC3E}">
        <p14:creationId xmlns:p14="http://schemas.microsoft.com/office/powerpoint/2010/main" val="14360849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EXPOSURE ( SPATIAL &amp; TEMPORAL PROBABILITY)</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cap="all" dirty="0" smtClean="0"/>
              <a:t>Exposure is about being at the wrong place (spatial probability)  at the wrong time (temporal probability)</a:t>
            </a:r>
          </a:p>
          <a:p>
            <a:pPr marL="0" indent="0">
              <a:buNone/>
            </a:pPr>
            <a:endParaRPr lang="en-US" cap="all" dirty="0"/>
          </a:p>
          <a:p>
            <a:pPr marL="0" indent="0">
              <a:buNone/>
            </a:pPr>
            <a:endParaRPr lang="en-US" dirty="0"/>
          </a:p>
        </p:txBody>
      </p:sp>
    </p:spTree>
    <p:extLst>
      <p:ext uri="{BB962C8B-B14F-4D97-AF65-F5344CB8AC3E}">
        <p14:creationId xmlns:p14="http://schemas.microsoft.com/office/powerpoint/2010/main" val="2273770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EXAMPLE 1 	EXPOSURE</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cap="all" dirty="0" smtClean="0"/>
              <a:t>500 m Long seaside promenade below a cliff that is affected by rock falls (5m wide). Frequency of rock fall is one (1) per year</a:t>
            </a:r>
            <a:br>
              <a:rPr lang="en-US" cap="all" dirty="0" smtClean="0"/>
            </a:br>
            <a:endParaRPr lang="en-US" cap="all" dirty="0" smtClean="0"/>
          </a:p>
          <a:p>
            <a:pPr marL="0" indent="0">
              <a:buNone/>
            </a:pPr>
            <a:r>
              <a:rPr lang="en-US" cap="all" dirty="0"/>
              <a:t> </a:t>
            </a:r>
            <a:r>
              <a:rPr lang="en-US" cap="all" dirty="0" smtClean="0"/>
              <a:t>Proportion of promenade affected by danger zone</a:t>
            </a:r>
            <a:br>
              <a:rPr lang="en-US" cap="all" dirty="0" smtClean="0"/>
            </a:br>
            <a:r>
              <a:rPr lang="en-US" cap="all" dirty="0" smtClean="0"/>
              <a:t>= </a:t>
            </a:r>
            <a:r>
              <a:rPr lang="en-US" i="1" cap="all" dirty="0" smtClean="0"/>
              <a:t>size of rock fall/ length of promenade = 5/500 = 0.01 = </a:t>
            </a:r>
            <a:r>
              <a:rPr lang="en-US" i="1" cap="all" dirty="0" smtClean="0">
                <a:solidFill>
                  <a:srgbClr val="FF0000"/>
                </a:solidFill>
              </a:rPr>
              <a:t>10</a:t>
            </a:r>
            <a:r>
              <a:rPr lang="en-US" i="1" cap="all" baseline="30000" dirty="0" smtClean="0">
                <a:solidFill>
                  <a:srgbClr val="FF0000"/>
                </a:solidFill>
              </a:rPr>
              <a:t>-2</a:t>
            </a:r>
            <a:r>
              <a:rPr lang="en-US" cap="all" dirty="0" smtClean="0"/>
              <a:t/>
            </a:r>
            <a:br>
              <a:rPr lang="en-US" cap="all" dirty="0" smtClean="0"/>
            </a:br>
            <a:r>
              <a:rPr lang="en-US" cap="all" dirty="0" smtClean="0"/>
              <a:t/>
            </a:r>
            <a:br>
              <a:rPr lang="en-US" cap="all" dirty="0" smtClean="0"/>
            </a:br>
            <a:r>
              <a:rPr lang="en-US" cap="all" dirty="0" smtClean="0"/>
              <a:t>Proportion of time that an individual walking at 2.5 km/hour spends on the promenade </a:t>
            </a:r>
            <a:br>
              <a:rPr lang="en-US" cap="all" dirty="0" smtClean="0"/>
            </a:br>
            <a:r>
              <a:rPr lang="en-US" i="1" cap="all" dirty="0" smtClean="0"/>
              <a:t>= Occupancy = Length of promenade / Speed (m/hour) = 500/2500 = 0.2 hours = 0.2/(365 x 24) = </a:t>
            </a:r>
            <a:r>
              <a:rPr lang="en-US" i="1" cap="all" dirty="0" smtClean="0">
                <a:solidFill>
                  <a:srgbClr val="FF0000"/>
                </a:solidFill>
              </a:rPr>
              <a:t>2.28 x 10</a:t>
            </a:r>
            <a:r>
              <a:rPr lang="en-US" i="1" cap="all" baseline="30000" dirty="0" smtClean="0">
                <a:solidFill>
                  <a:srgbClr val="FF0000"/>
                </a:solidFill>
              </a:rPr>
              <a:t>-5</a:t>
            </a:r>
            <a:r>
              <a:rPr lang="en-US" i="1" cap="all" dirty="0" smtClean="0">
                <a:solidFill>
                  <a:srgbClr val="FF0000"/>
                </a:solidFill>
              </a:rPr>
              <a:t> </a:t>
            </a:r>
            <a:r>
              <a:rPr lang="en-US" i="1" cap="all" dirty="0" smtClean="0"/>
              <a:t>years</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Tree>
    <p:extLst>
      <p:ext uri="{BB962C8B-B14F-4D97-AF65-F5344CB8AC3E}">
        <p14:creationId xmlns:p14="http://schemas.microsoft.com/office/powerpoint/2010/main" val="3949548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solidFill>
                  <a:srgbClr val="FF0000"/>
                </a:solidFill>
              </a:rPr>
              <a:t>Example 1 EXPOSURE</a:t>
            </a:r>
            <a:endParaRPr lang="en-US" b="1" cap="all"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cap="all" dirty="0" err="1" smtClean="0"/>
              <a:t>Prob</a:t>
            </a:r>
            <a:r>
              <a:rPr lang="en-US" cap="all" dirty="0" smtClean="0"/>
              <a:t> ( wrong place and wrong time)</a:t>
            </a:r>
            <a:br>
              <a:rPr lang="en-US" cap="all" dirty="0" smtClean="0"/>
            </a:br>
            <a:r>
              <a:rPr lang="en-US" cap="all" dirty="0" smtClean="0"/>
              <a:t>           = DANGER ZONE (SPATIAL) X OCCUPANCY (TEMPORAL)</a:t>
            </a:r>
          </a:p>
          <a:p>
            <a:pPr marL="0" indent="0">
              <a:buNone/>
            </a:pPr>
            <a:r>
              <a:rPr lang="en-US" i="1" cap="all" dirty="0" smtClean="0"/>
              <a:t>	=10</a:t>
            </a:r>
            <a:r>
              <a:rPr lang="en-US" i="1" cap="all" baseline="30000" dirty="0" smtClean="0"/>
              <a:t>-2 </a:t>
            </a:r>
            <a:r>
              <a:rPr lang="en-US" i="1" cap="all" dirty="0" smtClean="0"/>
              <a:t> x  2.28X10</a:t>
            </a:r>
            <a:r>
              <a:rPr lang="en-US" i="1" cap="all" baseline="30000" dirty="0" smtClean="0"/>
              <a:t>-5</a:t>
            </a:r>
            <a:r>
              <a:rPr lang="en-US" i="1" cap="all" dirty="0" smtClean="0"/>
              <a:t> = 2.28 x 10</a:t>
            </a:r>
            <a:r>
              <a:rPr lang="en-US" i="1" cap="all" baseline="30000" dirty="0" smtClean="0"/>
              <a:t>-7</a:t>
            </a:r>
            <a:br>
              <a:rPr lang="en-US" i="1" cap="all" baseline="30000" dirty="0" smtClean="0"/>
            </a:br>
            <a:endParaRPr lang="en-US" i="1" cap="all" baseline="30000" dirty="0" smtClean="0"/>
          </a:p>
          <a:p>
            <a:pPr marL="0" indent="0">
              <a:buNone/>
            </a:pPr>
            <a:r>
              <a:rPr lang="en-US" cap="all" dirty="0" smtClean="0"/>
              <a:t>Rock fall is once a year. ANNUAL PROBABILITY OF ROCK FALL = 1</a:t>
            </a:r>
          </a:p>
          <a:p>
            <a:pPr marL="0" indent="0">
              <a:buNone/>
            </a:pPr>
            <a:endParaRPr lang="en-US" cap="all" baseline="30000" dirty="0"/>
          </a:p>
          <a:p>
            <a:pPr marL="0" indent="0">
              <a:buNone/>
            </a:pPr>
            <a:r>
              <a:rPr lang="en-US" cap="all" dirty="0" smtClean="0"/>
              <a:t>ANNUAL PROBABILITY OF AN INDIVIDUAL BEING HIT BY ROCK</a:t>
            </a:r>
            <a:r>
              <a:rPr lang="en-US" i="1" cap="all" dirty="0" smtClean="0"/>
              <a:t/>
            </a:r>
            <a:br>
              <a:rPr lang="en-US" i="1" cap="all" dirty="0" smtClean="0"/>
            </a:br>
            <a:r>
              <a:rPr lang="en-US" i="1" cap="all" dirty="0" smtClean="0"/>
              <a:t> = 1 X </a:t>
            </a:r>
            <a:r>
              <a:rPr lang="en-US" i="1" cap="all" dirty="0"/>
              <a:t>2.28 x </a:t>
            </a:r>
            <a:r>
              <a:rPr lang="en-US" i="1" cap="all" dirty="0" smtClean="0"/>
              <a:t>10</a:t>
            </a:r>
            <a:r>
              <a:rPr lang="en-US" i="1" cap="all" baseline="30000" dirty="0" smtClean="0"/>
              <a:t>-7</a:t>
            </a:r>
          </a:p>
          <a:p>
            <a:pPr marL="0" indent="0">
              <a:buNone/>
            </a:pPr>
            <a:r>
              <a:rPr lang="en-US" i="1" cap="all" baseline="30000" dirty="0" smtClean="0"/>
              <a:t> = </a:t>
            </a:r>
            <a:r>
              <a:rPr lang="en-US" i="1" cap="all" dirty="0"/>
              <a:t>2.28 x 10</a:t>
            </a:r>
            <a:r>
              <a:rPr lang="en-US" i="1" cap="all" baseline="30000" dirty="0"/>
              <a:t>-7</a:t>
            </a:r>
          </a:p>
          <a:p>
            <a:pPr marL="0" indent="0">
              <a:buNone/>
            </a:pPr>
            <a:endParaRPr lang="en-US" i="1" cap="all" baseline="30000" dirty="0" smtClean="0"/>
          </a:p>
        </p:txBody>
      </p:sp>
    </p:spTree>
    <p:extLst>
      <p:ext uri="{BB962C8B-B14F-4D97-AF65-F5344CB8AC3E}">
        <p14:creationId xmlns:p14="http://schemas.microsoft.com/office/powerpoint/2010/main" val="620856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EXAMPLE 2 VEHICLE EXPOSURE</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cap="all" dirty="0" smtClean="0"/>
              <a:t>1 KM WIDE LANDSLIDE AREA. 30 KM PER HOUR</a:t>
            </a:r>
          </a:p>
          <a:p>
            <a:pPr marL="0" indent="0">
              <a:buNone/>
            </a:pPr>
            <a:r>
              <a:rPr lang="en-US" cap="all" dirty="0" smtClean="0"/>
              <a:t>Vehicle exposure = Journey time though exposed area /24</a:t>
            </a:r>
            <a:br>
              <a:rPr lang="en-US" cap="all" dirty="0" smtClean="0"/>
            </a:br>
            <a:r>
              <a:rPr lang="en-US" cap="all" dirty="0" smtClean="0"/>
              <a:t>                               = </a:t>
            </a:r>
            <a:r>
              <a:rPr lang="en-US" i="1" cap="all" dirty="0" smtClean="0"/>
              <a:t>0.033/24 = 0.001 389 (DAYS)</a:t>
            </a:r>
            <a:br>
              <a:rPr lang="en-US" i="1" cap="all" dirty="0" smtClean="0"/>
            </a:br>
            <a:r>
              <a:rPr lang="en-US" i="1" cap="all" dirty="0" smtClean="0"/>
              <a:t>		         = 0.001389 / 365 = 3.8 X 10</a:t>
            </a:r>
            <a:r>
              <a:rPr lang="en-US" i="1" cap="all" baseline="30000" dirty="0" smtClean="0"/>
              <a:t>-6 </a:t>
            </a:r>
            <a:r>
              <a:rPr lang="en-US" i="1" cap="all" dirty="0" smtClean="0"/>
              <a:t>YEARS</a:t>
            </a:r>
          </a:p>
          <a:p>
            <a:pPr marL="0" indent="0">
              <a:buNone/>
            </a:pPr>
            <a:r>
              <a:rPr lang="en-US" cap="all" dirty="0" smtClean="0"/>
              <a:t>If DAILY 1000 vehicles cross the landslide area with occupancy of 1.5 persons</a:t>
            </a:r>
          </a:p>
          <a:p>
            <a:pPr marL="0" indent="0">
              <a:buNone/>
            </a:pPr>
            <a:r>
              <a:rPr lang="en-US" cap="all" dirty="0" smtClean="0"/>
              <a:t>Exposure = (No vehicles / year) x (vehicle exposure) x (average occupancy)</a:t>
            </a:r>
            <a:br>
              <a:rPr lang="en-US" cap="all" dirty="0" smtClean="0"/>
            </a:br>
            <a:r>
              <a:rPr lang="en-US" cap="all" dirty="0" smtClean="0"/>
              <a:t>	      = </a:t>
            </a:r>
            <a:r>
              <a:rPr lang="en-US" i="1" cap="all" dirty="0" smtClean="0"/>
              <a:t>(1000 x 365) x 3.8 x 10</a:t>
            </a:r>
            <a:r>
              <a:rPr lang="en-US" i="1" cap="all" baseline="30000" dirty="0" smtClean="0"/>
              <a:t>-6</a:t>
            </a:r>
            <a:r>
              <a:rPr lang="en-US" i="1" cap="all" dirty="0" smtClean="0"/>
              <a:t> x 1.5 = 2.08</a:t>
            </a:r>
            <a:r>
              <a:rPr lang="en-US" cap="all" dirty="0" smtClean="0"/>
              <a:t/>
            </a:r>
            <a:br>
              <a:rPr lang="en-US" cap="all" dirty="0" smtClean="0"/>
            </a:br>
            <a:r>
              <a:rPr lang="en-US" cap="all" dirty="0" smtClean="0"/>
              <a:t>Equivalent to 2.08 persons for 100 % of the time</a:t>
            </a:r>
            <a:endParaRPr lang="en-US" cap="all" dirty="0"/>
          </a:p>
        </p:txBody>
      </p:sp>
    </p:spTree>
    <p:extLst>
      <p:ext uri="{BB962C8B-B14F-4D97-AF65-F5344CB8AC3E}">
        <p14:creationId xmlns:p14="http://schemas.microsoft.com/office/powerpoint/2010/main" val="37574839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solidFill>
                  <a:srgbClr val="FF0000"/>
                </a:solidFill>
              </a:rPr>
              <a:t>Example 3. Residents Apartment block exposure</a:t>
            </a:r>
            <a:endParaRPr lang="en-US" b="1" cap="all" dirty="0">
              <a:solidFill>
                <a:srgbClr val="FF0000"/>
              </a:solidFill>
            </a:endParaRPr>
          </a:p>
        </p:txBody>
      </p:sp>
      <p:sp>
        <p:nvSpPr>
          <p:cNvPr id="3" name="Content Placeholder 2"/>
          <p:cNvSpPr>
            <a:spLocks noGrp="1"/>
          </p:cNvSpPr>
          <p:nvPr>
            <p:ph idx="1"/>
          </p:nvPr>
        </p:nvSpPr>
        <p:spPr/>
        <p:txBody>
          <a:bodyPr/>
          <a:lstStyle/>
          <a:p>
            <a:pPr marL="0" indent="0">
              <a:buNone/>
            </a:pPr>
            <a:r>
              <a:rPr lang="en-US" cap="all" dirty="0" smtClean="0"/>
              <a:t>1000 persons occupancy at different times of day range from 25% TO 95% at night.</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59880759"/>
              </p:ext>
            </p:extLst>
          </p:nvPr>
        </p:nvGraphicFramePr>
        <p:xfrm>
          <a:off x="906584" y="2715520"/>
          <a:ext cx="4113824" cy="2966720"/>
        </p:xfrm>
        <a:graphic>
          <a:graphicData uri="http://schemas.openxmlformats.org/drawingml/2006/table">
            <a:tbl>
              <a:tblPr firstRow="1" bandRow="1">
                <a:tableStyleId>{5C22544A-7EE6-4342-B048-85BDC9FD1C3A}</a:tableStyleId>
              </a:tblPr>
              <a:tblGrid>
                <a:gridCol w="1757485"/>
                <a:gridCol w="2356339"/>
              </a:tblGrid>
              <a:tr h="370840">
                <a:tc>
                  <a:txBody>
                    <a:bodyPr/>
                    <a:lstStyle/>
                    <a:p>
                      <a:r>
                        <a:rPr lang="en-US" dirty="0" smtClean="0"/>
                        <a:t>Time</a:t>
                      </a:r>
                      <a:r>
                        <a:rPr lang="en-US" baseline="0" dirty="0" smtClean="0"/>
                        <a:t> hours</a:t>
                      </a:r>
                      <a:endParaRPr lang="en-US" dirty="0"/>
                    </a:p>
                  </a:txBody>
                  <a:tcPr/>
                </a:tc>
                <a:tc>
                  <a:txBody>
                    <a:bodyPr/>
                    <a:lstStyle/>
                    <a:p>
                      <a:r>
                        <a:rPr lang="en-US" dirty="0" smtClean="0"/>
                        <a:t>% population</a:t>
                      </a:r>
                      <a:endParaRPr lang="en-US" dirty="0"/>
                    </a:p>
                  </a:txBody>
                  <a:tcPr/>
                </a:tc>
              </a:tr>
              <a:tr h="370840">
                <a:tc>
                  <a:txBody>
                    <a:bodyPr/>
                    <a:lstStyle/>
                    <a:p>
                      <a:r>
                        <a:rPr lang="en-US" dirty="0" smtClean="0"/>
                        <a:t>0 -06</a:t>
                      </a:r>
                      <a:endParaRPr lang="en-US" dirty="0"/>
                    </a:p>
                  </a:txBody>
                  <a:tcPr/>
                </a:tc>
                <a:tc>
                  <a:txBody>
                    <a:bodyPr/>
                    <a:lstStyle/>
                    <a:p>
                      <a:r>
                        <a:rPr lang="en-US" dirty="0" smtClean="0"/>
                        <a:t>0.95</a:t>
                      </a:r>
                      <a:endParaRPr lang="en-US" dirty="0"/>
                    </a:p>
                  </a:txBody>
                  <a:tcPr/>
                </a:tc>
              </a:tr>
              <a:tr h="370840">
                <a:tc>
                  <a:txBody>
                    <a:bodyPr/>
                    <a:lstStyle/>
                    <a:p>
                      <a:r>
                        <a:rPr lang="en-US" dirty="0" smtClean="0"/>
                        <a:t>06-09</a:t>
                      </a:r>
                      <a:endParaRPr lang="en-US" dirty="0"/>
                    </a:p>
                  </a:txBody>
                  <a:tcPr/>
                </a:tc>
                <a:tc>
                  <a:txBody>
                    <a:bodyPr/>
                    <a:lstStyle/>
                    <a:p>
                      <a:r>
                        <a:rPr lang="en-US" dirty="0" smtClean="0"/>
                        <a:t>0.75</a:t>
                      </a:r>
                      <a:endParaRPr lang="en-US" dirty="0"/>
                    </a:p>
                  </a:txBody>
                  <a:tcPr/>
                </a:tc>
              </a:tr>
              <a:tr h="370840">
                <a:tc>
                  <a:txBody>
                    <a:bodyPr/>
                    <a:lstStyle/>
                    <a:p>
                      <a:r>
                        <a:rPr lang="en-US" dirty="0" smtClean="0"/>
                        <a:t>09-12</a:t>
                      </a:r>
                      <a:endParaRPr lang="en-US" dirty="0"/>
                    </a:p>
                  </a:txBody>
                  <a:tcPr/>
                </a:tc>
                <a:tc>
                  <a:txBody>
                    <a:bodyPr/>
                    <a:lstStyle/>
                    <a:p>
                      <a:r>
                        <a:rPr lang="en-US" dirty="0" smtClean="0"/>
                        <a:t>0.5</a:t>
                      </a:r>
                      <a:endParaRPr lang="en-US" dirty="0"/>
                    </a:p>
                  </a:txBody>
                  <a:tcPr/>
                </a:tc>
              </a:tr>
              <a:tr h="370840">
                <a:tc>
                  <a:txBody>
                    <a:bodyPr/>
                    <a:lstStyle/>
                    <a:p>
                      <a:r>
                        <a:rPr lang="en-US" dirty="0" smtClean="0"/>
                        <a:t>12-15</a:t>
                      </a:r>
                      <a:endParaRPr lang="en-US" dirty="0"/>
                    </a:p>
                  </a:txBody>
                  <a:tcPr/>
                </a:tc>
                <a:tc>
                  <a:txBody>
                    <a:bodyPr/>
                    <a:lstStyle/>
                    <a:p>
                      <a:r>
                        <a:rPr lang="en-US" dirty="0" smtClean="0"/>
                        <a:t>0.5</a:t>
                      </a:r>
                      <a:endParaRPr lang="en-US" dirty="0"/>
                    </a:p>
                  </a:txBody>
                  <a:tcPr/>
                </a:tc>
              </a:tr>
              <a:tr h="370840">
                <a:tc>
                  <a:txBody>
                    <a:bodyPr/>
                    <a:lstStyle/>
                    <a:p>
                      <a:r>
                        <a:rPr lang="en-US" dirty="0" smtClean="0"/>
                        <a:t>15-18</a:t>
                      </a:r>
                      <a:endParaRPr lang="en-US" dirty="0"/>
                    </a:p>
                  </a:txBody>
                  <a:tcPr/>
                </a:tc>
                <a:tc>
                  <a:txBody>
                    <a:bodyPr/>
                    <a:lstStyle/>
                    <a:p>
                      <a:r>
                        <a:rPr lang="en-US" dirty="0" smtClean="0"/>
                        <a:t>0.25</a:t>
                      </a:r>
                      <a:endParaRPr lang="en-US" dirty="0"/>
                    </a:p>
                  </a:txBody>
                  <a:tcPr/>
                </a:tc>
              </a:tr>
              <a:tr h="370840">
                <a:tc>
                  <a:txBody>
                    <a:bodyPr/>
                    <a:lstStyle/>
                    <a:p>
                      <a:r>
                        <a:rPr lang="en-US" dirty="0" smtClean="0"/>
                        <a:t>18-21</a:t>
                      </a:r>
                      <a:endParaRPr lang="en-US" dirty="0"/>
                    </a:p>
                  </a:txBody>
                  <a:tcPr/>
                </a:tc>
                <a:tc>
                  <a:txBody>
                    <a:bodyPr/>
                    <a:lstStyle/>
                    <a:p>
                      <a:r>
                        <a:rPr lang="en-US" dirty="0" smtClean="0"/>
                        <a:t>0.75</a:t>
                      </a:r>
                      <a:endParaRPr lang="en-US" dirty="0"/>
                    </a:p>
                  </a:txBody>
                  <a:tcPr/>
                </a:tc>
              </a:tr>
              <a:tr h="370840">
                <a:tc>
                  <a:txBody>
                    <a:bodyPr/>
                    <a:lstStyle/>
                    <a:p>
                      <a:r>
                        <a:rPr lang="en-US" dirty="0" smtClean="0"/>
                        <a:t>21-24</a:t>
                      </a:r>
                      <a:endParaRPr lang="en-US" dirty="0"/>
                    </a:p>
                  </a:txBody>
                  <a:tcPr/>
                </a:tc>
                <a:tc>
                  <a:txBody>
                    <a:bodyPr/>
                    <a:lstStyle/>
                    <a:p>
                      <a:r>
                        <a:rPr lang="en-US" dirty="0" smtClean="0"/>
                        <a:t>0.9</a:t>
                      </a:r>
                      <a:endParaRPr lang="en-US" dirty="0"/>
                    </a:p>
                  </a:txBody>
                  <a:tcPr/>
                </a:tc>
              </a:tr>
            </a:tbl>
          </a:graphicData>
        </a:graphic>
      </p:graphicFrame>
    </p:spTree>
    <p:extLst>
      <p:ext uri="{BB962C8B-B14F-4D97-AF65-F5344CB8AC3E}">
        <p14:creationId xmlns:p14="http://schemas.microsoft.com/office/powerpoint/2010/main" val="3799439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solidFill>
                  <a:srgbClr val="FF0000"/>
                </a:solidFill>
              </a:rPr>
              <a:t>Example 3 Residents apartment block exposure</a:t>
            </a:r>
            <a:endParaRPr lang="en-US" b="1" cap="all" dirty="0">
              <a:solidFill>
                <a:srgbClr val="FF0000"/>
              </a:solidFill>
            </a:endParaRPr>
          </a:p>
        </p:txBody>
      </p:sp>
      <p:sp>
        <p:nvSpPr>
          <p:cNvPr id="3" name="Content Placeholder 2"/>
          <p:cNvSpPr>
            <a:spLocks noGrp="1"/>
          </p:cNvSpPr>
          <p:nvPr>
            <p:ph idx="1"/>
          </p:nvPr>
        </p:nvSpPr>
        <p:spPr/>
        <p:txBody>
          <a:bodyPr/>
          <a:lstStyle/>
          <a:p>
            <a:pPr marL="0" indent="0">
              <a:buNone/>
            </a:pPr>
            <a:r>
              <a:rPr lang="en-US" cap="all" dirty="0" smtClean="0"/>
              <a:t>Equivalent persons</a:t>
            </a:r>
          </a:p>
          <a:p>
            <a:pPr marL="0" indent="0">
              <a:buNone/>
            </a:pPr>
            <a:endParaRPr lang="en-US" cap="all" dirty="0"/>
          </a:p>
          <a:p>
            <a:pPr marL="0" indent="0">
              <a:buNone/>
            </a:pPr>
            <a:r>
              <a:rPr lang="en-US" i="1" cap="all" dirty="0" smtClean="0"/>
              <a:t>1000 x (0.9375 x 37.5% +0.75*25% + 0.5 x 25% + 0.25x12.5%) = 695</a:t>
            </a:r>
            <a:endParaRPr lang="en-US" i="1" cap="all" dirty="0"/>
          </a:p>
          <a:p>
            <a:pPr marL="0" indent="0">
              <a:buNone/>
            </a:pPr>
            <a:r>
              <a:rPr lang="en-US" cap="all" dirty="0" smtClean="0"/>
              <a:t>695 persons exposed for 100% of the time</a:t>
            </a:r>
          </a:p>
          <a:p>
            <a:pPr marL="0" indent="0">
              <a:buNone/>
            </a:pPr>
            <a:r>
              <a:rPr lang="en-US" cap="all" dirty="0" smtClean="0"/>
              <a:t>Or 1000 persons exposed 0.695 percent of the time</a:t>
            </a:r>
            <a:endParaRPr lang="en-US" cap="all" dirty="0"/>
          </a:p>
        </p:txBody>
      </p:sp>
    </p:spTree>
    <p:extLst>
      <p:ext uri="{BB962C8B-B14F-4D97-AF65-F5344CB8AC3E}">
        <p14:creationId xmlns:p14="http://schemas.microsoft.com/office/powerpoint/2010/main" val="417307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tLang="en-US" b="1" dirty="0" smtClean="0">
                <a:solidFill>
                  <a:srgbClr val="FF0000"/>
                </a:solidFill>
              </a:rPr>
              <a:t>IS SLOPE STABILITY A PREDICTIVE TOOL?</a:t>
            </a:r>
          </a:p>
        </p:txBody>
      </p:sp>
      <p:sp>
        <p:nvSpPr>
          <p:cNvPr id="109571" name="Content Placeholder 2"/>
          <p:cNvSpPr>
            <a:spLocks noGrp="1"/>
          </p:cNvSpPr>
          <p:nvPr>
            <p:ph idx="1"/>
          </p:nvPr>
        </p:nvSpPr>
        <p:spPr/>
        <p:txBody>
          <a:bodyPr>
            <a:normAutofit/>
          </a:bodyPr>
          <a:lstStyle/>
          <a:p>
            <a:pPr marL="0" indent="0">
              <a:buNone/>
            </a:pPr>
            <a:r>
              <a:rPr lang="en-US" altLang="en-US" sz="3200" dirty="0" smtClean="0"/>
              <a:t>Morgenstern (1997)</a:t>
            </a:r>
            <a:br>
              <a:rPr lang="en-US" altLang="en-US" sz="3200" dirty="0" smtClean="0"/>
            </a:br>
            <a:r>
              <a:rPr lang="en-US" altLang="en-US" sz="3200" dirty="0" smtClean="0"/>
              <a:t/>
            </a:r>
            <a:br>
              <a:rPr lang="en-US" altLang="en-US" sz="3200" dirty="0" smtClean="0"/>
            </a:br>
            <a:r>
              <a:rPr lang="en-US" altLang="en-US" sz="3200" b="1" i="1" dirty="0" smtClean="0">
                <a:solidFill>
                  <a:srgbClr val="002060"/>
                </a:solidFill>
              </a:rPr>
              <a:t>“ Landslide valuation problem is dominated by uncertainty, whether it be a natural slope or an excavation. Uncertainty arises at all stages in the resolution of the problem, from site characterization to material property, through to consequence assessment”</a:t>
            </a:r>
          </a:p>
        </p:txBody>
      </p:sp>
    </p:spTree>
    <p:extLst>
      <p:ext uri="{BB962C8B-B14F-4D97-AF65-F5344CB8AC3E}">
        <p14:creationId xmlns:p14="http://schemas.microsoft.com/office/powerpoint/2010/main" val="29478920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VULNERABILITY</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cap="all" dirty="0" smtClean="0"/>
              <a:t>Timmerman (1981)</a:t>
            </a:r>
            <a:br>
              <a:rPr lang="en-US" cap="all" dirty="0" smtClean="0"/>
            </a:br>
            <a:r>
              <a:rPr lang="en-US" cap="all" dirty="0" smtClean="0"/>
              <a:t>Vulnerability is the degree to which a system, or part of a system, may react adversely to the occurrence of a hazardous event.</a:t>
            </a:r>
          </a:p>
          <a:p>
            <a:pPr marL="0" indent="0">
              <a:buNone/>
            </a:pPr>
            <a:endParaRPr lang="en-US" cap="all" dirty="0"/>
          </a:p>
          <a:p>
            <a:pPr marL="0" indent="0">
              <a:buNone/>
            </a:pPr>
            <a:r>
              <a:rPr lang="en-US" cap="all" dirty="0" smtClean="0"/>
              <a:t>Fell (1994)</a:t>
            </a:r>
          </a:p>
          <a:p>
            <a:pPr marL="0" indent="0">
              <a:buNone/>
            </a:pPr>
            <a:r>
              <a:rPr lang="en-US" cap="all" dirty="0" smtClean="0"/>
              <a:t>Vulnerability … level of potential damage, or degree of loss of a particular asset on a scale of 1 to 10  (</a:t>
            </a:r>
            <a:r>
              <a:rPr lang="en-US" i="1" cap="all" dirty="0" smtClean="0"/>
              <a:t>VULNERABILITY INDEX</a:t>
            </a:r>
            <a:r>
              <a:rPr lang="en-US" cap="all" dirty="0" smtClean="0"/>
              <a:t>), when subject to landslide of a particular intensity </a:t>
            </a:r>
            <a:endParaRPr lang="en-US" cap="all" dirty="0"/>
          </a:p>
        </p:txBody>
      </p:sp>
    </p:spTree>
    <p:extLst>
      <p:ext uri="{BB962C8B-B14F-4D97-AF65-F5344CB8AC3E}">
        <p14:creationId xmlns:p14="http://schemas.microsoft.com/office/powerpoint/2010/main" val="1647274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4494" y="95495"/>
            <a:ext cx="10515600" cy="1325563"/>
          </a:xfrm>
        </p:spPr>
        <p:txBody>
          <a:bodyPr/>
          <a:lstStyle/>
          <a:p>
            <a:r>
              <a:rPr lang="en-US" b="1" dirty="0" smtClean="0">
                <a:solidFill>
                  <a:srgbClr val="FF0000"/>
                </a:solidFill>
              </a:rPr>
              <a:t>DETERMINATION OF VULNERABILITY INDEX - PROPERTY</a:t>
            </a:r>
            <a:endParaRPr lang="en-US" b="1" dirty="0">
              <a:solidFill>
                <a:srgbClr val="FF0000"/>
              </a:solidFill>
            </a:endParaRPr>
          </a:p>
        </p:txBody>
      </p:sp>
      <p:sp>
        <p:nvSpPr>
          <p:cNvPr id="5" name="Rectangle 4"/>
          <p:cNvSpPr/>
          <p:nvPr/>
        </p:nvSpPr>
        <p:spPr>
          <a:xfrm>
            <a:off x="3631224" y="1638301"/>
            <a:ext cx="344658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LAND SLIDE INTENSITY</a:t>
            </a:r>
          </a:p>
          <a:p>
            <a:pPr algn="ctr"/>
            <a:r>
              <a:rPr lang="en-US" dirty="0" smtClean="0"/>
              <a:t>Light / Medium / High / Very high</a:t>
            </a:r>
            <a:endParaRPr lang="en-US" dirty="0"/>
          </a:p>
        </p:txBody>
      </p:sp>
      <p:sp>
        <p:nvSpPr>
          <p:cNvPr id="6" name="Rectangle 5"/>
          <p:cNvSpPr/>
          <p:nvPr/>
        </p:nvSpPr>
        <p:spPr>
          <a:xfrm>
            <a:off x="3631224" y="2943591"/>
            <a:ext cx="328832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TYPE OF LANDSLIDE</a:t>
            </a:r>
            <a:br>
              <a:rPr lang="en-US" dirty="0" smtClean="0"/>
            </a:br>
            <a:r>
              <a:rPr lang="en-US" dirty="0" smtClean="0"/>
              <a:t>Rock fall / Debris Flow / Slide</a:t>
            </a:r>
            <a:endParaRPr lang="en-US" dirty="0"/>
          </a:p>
        </p:txBody>
      </p:sp>
      <p:sp>
        <p:nvSpPr>
          <p:cNvPr id="7" name="Rectangle 6"/>
          <p:cNvSpPr/>
          <p:nvPr/>
        </p:nvSpPr>
        <p:spPr>
          <a:xfrm>
            <a:off x="3156438" y="4139345"/>
            <a:ext cx="423789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DAMAGE CLASSIFICATION</a:t>
            </a:r>
            <a:br>
              <a:rPr lang="en-US" dirty="0" smtClean="0"/>
            </a:br>
            <a:r>
              <a:rPr lang="en-US" dirty="0" smtClean="0"/>
              <a:t>Superficial / Functional / Structural</a:t>
            </a:r>
            <a:br>
              <a:rPr lang="en-US" dirty="0" smtClean="0"/>
            </a:br>
            <a:endParaRPr lang="en-US" dirty="0"/>
          </a:p>
        </p:txBody>
      </p:sp>
      <p:sp>
        <p:nvSpPr>
          <p:cNvPr id="8" name="Rectangle 7"/>
          <p:cNvSpPr/>
          <p:nvPr/>
        </p:nvSpPr>
        <p:spPr>
          <a:xfrm>
            <a:off x="3991706" y="5213838"/>
            <a:ext cx="2373923" cy="448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DAMAGE GRADE</a:t>
            </a:r>
            <a:endParaRPr lang="en-US" dirty="0"/>
          </a:p>
        </p:txBody>
      </p:sp>
      <p:sp>
        <p:nvSpPr>
          <p:cNvPr id="9" name="Rectangle 8"/>
          <p:cNvSpPr/>
          <p:nvPr/>
        </p:nvSpPr>
        <p:spPr>
          <a:xfrm>
            <a:off x="4402013" y="5943600"/>
            <a:ext cx="176725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VULNERABILITY INDEX</a:t>
            </a:r>
            <a:endParaRPr lang="en-US" dirty="0"/>
          </a:p>
        </p:txBody>
      </p:sp>
      <p:cxnSp>
        <p:nvCxnSpPr>
          <p:cNvPr id="3" name="Straight Arrow Connector 2"/>
          <p:cNvCxnSpPr>
            <a:stCxn id="5" idx="2"/>
          </p:cNvCxnSpPr>
          <p:nvPr/>
        </p:nvCxnSpPr>
        <p:spPr>
          <a:xfrm flipH="1">
            <a:off x="5354515" y="2552701"/>
            <a:ext cx="1" cy="390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5354515" y="3700273"/>
            <a:ext cx="164606" cy="475529"/>
          </a:xfrm>
          <a:prstGeom prst="rect">
            <a:avLst/>
          </a:prstGeom>
        </p:spPr>
      </p:pic>
      <p:pic>
        <p:nvPicPr>
          <p:cNvPr id="12" name="Picture 11"/>
          <p:cNvPicPr>
            <a:picLocks noChangeAspect="1"/>
          </p:cNvPicPr>
          <p:nvPr/>
        </p:nvPicPr>
        <p:blipFill>
          <a:blip r:embed="rId2"/>
          <a:stretch>
            <a:fillRect/>
          </a:stretch>
        </p:blipFill>
        <p:spPr>
          <a:xfrm>
            <a:off x="5436818" y="4859570"/>
            <a:ext cx="164606" cy="475529"/>
          </a:xfrm>
          <a:prstGeom prst="rect">
            <a:avLst/>
          </a:prstGeom>
        </p:spPr>
      </p:pic>
      <p:pic>
        <p:nvPicPr>
          <p:cNvPr id="13" name="Picture 12"/>
          <p:cNvPicPr>
            <a:picLocks noChangeAspect="1"/>
          </p:cNvPicPr>
          <p:nvPr/>
        </p:nvPicPr>
        <p:blipFill>
          <a:blip r:embed="rId2"/>
          <a:stretch>
            <a:fillRect/>
          </a:stretch>
        </p:blipFill>
        <p:spPr>
          <a:xfrm>
            <a:off x="5285640" y="5543338"/>
            <a:ext cx="164606" cy="475529"/>
          </a:xfrm>
          <a:prstGeom prst="rect">
            <a:avLst/>
          </a:prstGeom>
        </p:spPr>
      </p:pic>
    </p:spTree>
    <p:extLst>
      <p:ext uri="{BB962C8B-B14F-4D97-AF65-F5344CB8AC3E}">
        <p14:creationId xmlns:p14="http://schemas.microsoft.com/office/powerpoint/2010/main" val="23510709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LANDSLIDE INTENSITY</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Measure </a:t>
            </a:r>
            <a:r>
              <a:rPr lang="en-US" dirty="0" smtClean="0"/>
              <a:t>of destructive power of landslide</a:t>
            </a:r>
          </a:p>
          <a:p>
            <a:r>
              <a:rPr lang="en-US" dirty="0" smtClean="0"/>
              <a:t>Function of volume and speed</a:t>
            </a:r>
          </a:p>
          <a:p>
            <a:r>
              <a:rPr lang="en-US" dirty="0" smtClean="0"/>
              <a:t>Velocity is key factor in the destructiveness of landslide. Important limit is 5 m/ sec – approximately the speed of a person running away from a landslide</a:t>
            </a:r>
          </a:p>
          <a:p>
            <a:endParaRPr lang="en-US" dirty="0"/>
          </a:p>
        </p:txBody>
      </p:sp>
    </p:spTree>
    <p:extLst>
      <p:ext uri="{BB962C8B-B14F-4D97-AF65-F5344CB8AC3E}">
        <p14:creationId xmlns:p14="http://schemas.microsoft.com/office/powerpoint/2010/main" val="11203008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572721"/>
          </a:xfrm>
        </p:spPr>
        <p:txBody>
          <a:bodyPr>
            <a:normAutofit fontScale="90000"/>
          </a:bodyPr>
          <a:lstStyle/>
          <a:p>
            <a:r>
              <a:rPr lang="en-US" b="1" cap="all" dirty="0" smtClean="0">
                <a:solidFill>
                  <a:srgbClr val="FF0000"/>
                </a:solidFill>
              </a:rPr>
              <a:t>Landslide intensity</a:t>
            </a:r>
            <a:endParaRPr lang="en-US" b="1" cap="all" dirty="0">
              <a:solidFill>
                <a:srgbClr val="FF0000"/>
              </a:solidFill>
            </a:endParaRPr>
          </a:p>
        </p:txBody>
      </p:sp>
      <p:pic>
        <p:nvPicPr>
          <p:cNvPr id="5" name="Picture 4"/>
          <p:cNvPicPr>
            <a:picLocks noChangeAspect="1"/>
          </p:cNvPicPr>
          <p:nvPr/>
        </p:nvPicPr>
        <p:blipFill>
          <a:blip r:embed="rId2"/>
          <a:stretch>
            <a:fillRect/>
          </a:stretch>
        </p:blipFill>
        <p:spPr>
          <a:xfrm>
            <a:off x="1070371" y="926123"/>
            <a:ext cx="10625687" cy="5795829"/>
          </a:xfrm>
          <a:prstGeom prst="rect">
            <a:avLst/>
          </a:prstGeom>
        </p:spPr>
      </p:pic>
      <p:sp>
        <p:nvSpPr>
          <p:cNvPr id="2" name="Oval 1"/>
          <p:cNvSpPr/>
          <p:nvPr/>
        </p:nvSpPr>
        <p:spPr>
          <a:xfrm>
            <a:off x="5791200" y="4196861"/>
            <a:ext cx="1184031" cy="33996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178062" y="5568462"/>
            <a:ext cx="1677190" cy="369332"/>
          </a:xfrm>
          <a:prstGeom prst="rect">
            <a:avLst/>
          </a:prstGeom>
          <a:noFill/>
        </p:spPr>
        <p:txBody>
          <a:bodyPr wrap="none" rtlCol="0">
            <a:spAutoFit/>
          </a:bodyPr>
          <a:lstStyle/>
          <a:p>
            <a:r>
              <a:rPr lang="en-US" dirty="0" err="1" smtClean="0"/>
              <a:t>Tanjung</a:t>
            </a:r>
            <a:r>
              <a:rPr lang="en-US" dirty="0" smtClean="0"/>
              <a:t> </a:t>
            </a:r>
            <a:r>
              <a:rPr lang="en-US" dirty="0" err="1" smtClean="0"/>
              <a:t>Bungah</a:t>
            </a:r>
            <a:endParaRPr lang="en-US" dirty="0"/>
          </a:p>
        </p:txBody>
      </p:sp>
      <p:pic>
        <p:nvPicPr>
          <p:cNvPr id="6" name="Picture 5"/>
          <p:cNvPicPr>
            <a:picLocks noChangeAspect="1"/>
          </p:cNvPicPr>
          <p:nvPr/>
        </p:nvPicPr>
        <p:blipFill>
          <a:blip r:embed="rId3"/>
          <a:stretch>
            <a:fillRect/>
          </a:stretch>
        </p:blipFill>
        <p:spPr>
          <a:xfrm>
            <a:off x="4988532" y="5572002"/>
            <a:ext cx="1207113" cy="365792"/>
          </a:xfrm>
          <a:prstGeom prst="rect">
            <a:avLst/>
          </a:prstGeom>
        </p:spPr>
      </p:pic>
    </p:spTree>
    <p:extLst>
      <p:ext uri="{BB962C8B-B14F-4D97-AF65-F5344CB8AC3E}">
        <p14:creationId xmlns:p14="http://schemas.microsoft.com/office/powerpoint/2010/main" val="1722077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8677" y="0"/>
            <a:ext cx="6374423" cy="6782386"/>
          </a:xfrm>
          <a:prstGeom prst="rect">
            <a:avLst/>
          </a:prstGeom>
        </p:spPr>
      </p:pic>
      <p:sp>
        <p:nvSpPr>
          <p:cNvPr id="2" name="TextBox 1"/>
          <p:cNvSpPr txBox="1"/>
          <p:nvPr/>
        </p:nvSpPr>
        <p:spPr>
          <a:xfrm>
            <a:off x="272562" y="1467950"/>
            <a:ext cx="2731476" cy="4801314"/>
          </a:xfrm>
          <a:prstGeom prst="rect">
            <a:avLst/>
          </a:prstGeom>
          <a:noFill/>
        </p:spPr>
        <p:txBody>
          <a:bodyPr wrap="square" rtlCol="0">
            <a:spAutoFit/>
          </a:bodyPr>
          <a:lstStyle/>
          <a:p>
            <a:r>
              <a:rPr lang="en-US" b="1" cap="all" dirty="0" smtClean="0">
                <a:solidFill>
                  <a:srgbClr val="C00000"/>
                </a:solidFill>
              </a:rPr>
              <a:t>Damage intensity scale</a:t>
            </a:r>
          </a:p>
          <a:p>
            <a:endParaRPr lang="en-US" cap="all" dirty="0"/>
          </a:p>
          <a:p>
            <a:r>
              <a:rPr lang="en-US" b="1" cap="all" dirty="0" smtClean="0">
                <a:solidFill>
                  <a:srgbClr val="FF0000"/>
                </a:solidFill>
              </a:rPr>
              <a:t>0 </a:t>
            </a:r>
            <a:r>
              <a:rPr lang="en-US" b="1" cap="all" dirty="0">
                <a:solidFill>
                  <a:srgbClr val="FF0000"/>
                </a:solidFill>
              </a:rPr>
              <a:t> -</a:t>
            </a:r>
            <a:r>
              <a:rPr lang="en-US" b="1" cap="all" dirty="0" smtClean="0">
                <a:solidFill>
                  <a:srgbClr val="FF0000"/>
                </a:solidFill>
              </a:rPr>
              <a:t> 1 </a:t>
            </a:r>
            <a:r>
              <a:rPr lang="en-US" cap="all" dirty="0" smtClean="0"/>
              <a:t>superficial / COSMETIC. FUNCTIONALITY OF STRUCTURE &amp; INFRA NOT COMPROMISED</a:t>
            </a:r>
          </a:p>
          <a:p>
            <a:endParaRPr lang="en-US" cap="all" dirty="0"/>
          </a:p>
          <a:p>
            <a:r>
              <a:rPr lang="en-US" b="1" cap="all" dirty="0" smtClean="0">
                <a:solidFill>
                  <a:srgbClr val="FF0000"/>
                </a:solidFill>
              </a:rPr>
              <a:t>2 – 3 </a:t>
            </a:r>
            <a:r>
              <a:rPr lang="en-US" cap="all" dirty="0" smtClean="0"/>
              <a:t>Functional</a:t>
            </a:r>
            <a:br>
              <a:rPr lang="en-US" cap="all" dirty="0" smtClean="0"/>
            </a:br>
            <a:r>
              <a:rPr lang="en-US" cap="all" dirty="0" smtClean="0"/>
              <a:t>MEDIUM DAMAGE. FUNCTIONALITY COMPROMISED. REPAIRS TAKE TIME.</a:t>
            </a:r>
          </a:p>
          <a:p>
            <a:endParaRPr lang="en-US" cap="all" dirty="0"/>
          </a:p>
          <a:p>
            <a:r>
              <a:rPr lang="en-US" b="1" cap="all" dirty="0" smtClean="0">
                <a:solidFill>
                  <a:srgbClr val="FF0000"/>
                </a:solidFill>
              </a:rPr>
              <a:t>4 – 7 </a:t>
            </a:r>
            <a:r>
              <a:rPr lang="en-US" cap="all" dirty="0" smtClean="0"/>
              <a:t>Structural OR SEVERE. BADLY DAMAGED, DESTROYED</a:t>
            </a:r>
            <a:endParaRPr lang="en-US" cap="all" dirty="0"/>
          </a:p>
        </p:txBody>
      </p:sp>
      <p:sp>
        <p:nvSpPr>
          <p:cNvPr id="4" name="Title 3"/>
          <p:cNvSpPr>
            <a:spLocks noGrp="1"/>
          </p:cNvSpPr>
          <p:nvPr>
            <p:ph type="title"/>
          </p:nvPr>
        </p:nvSpPr>
        <p:spPr>
          <a:xfrm>
            <a:off x="87923" y="142387"/>
            <a:ext cx="10515600" cy="1325563"/>
          </a:xfrm>
        </p:spPr>
        <p:txBody>
          <a:bodyPr/>
          <a:lstStyle/>
          <a:p>
            <a:r>
              <a:rPr lang="en-US" b="1" dirty="0" smtClean="0">
                <a:solidFill>
                  <a:srgbClr val="FF0000"/>
                </a:solidFill>
              </a:rPr>
              <a:t>DAMAGE TO</a:t>
            </a:r>
            <a:br>
              <a:rPr lang="en-US" b="1" dirty="0" smtClean="0">
                <a:solidFill>
                  <a:srgbClr val="FF0000"/>
                </a:solidFill>
              </a:rPr>
            </a:br>
            <a:r>
              <a:rPr lang="en-US" b="1" dirty="0" smtClean="0">
                <a:solidFill>
                  <a:srgbClr val="FF0000"/>
                </a:solidFill>
              </a:rPr>
              <a:t>STRUCTURES</a:t>
            </a:r>
            <a:endParaRPr lang="en-US" b="1" dirty="0">
              <a:solidFill>
                <a:srgbClr val="FF0000"/>
              </a:solidFill>
            </a:endParaRPr>
          </a:p>
        </p:txBody>
      </p:sp>
    </p:spTree>
    <p:extLst>
      <p:ext uri="{BB962C8B-B14F-4D97-AF65-F5344CB8AC3E}">
        <p14:creationId xmlns:p14="http://schemas.microsoft.com/office/powerpoint/2010/main" val="16249961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04278" y="0"/>
            <a:ext cx="8654890" cy="6858000"/>
          </a:xfrm>
          <a:prstGeom prst="rect">
            <a:avLst/>
          </a:prstGeom>
        </p:spPr>
      </p:pic>
      <p:sp>
        <p:nvSpPr>
          <p:cNvPr id="2" name="TextBox 1"/>
          <p:cNvSpPr txBox="1"/>
          <p:nvPr/>
        </p:nvSpPr>
        <p:spPr>
          <a:xfrm>
            <a:off x="128955" y="468923"/>
            <a:ext cx="2930768" cy="7663636"/>
          </a:xfrm>
          <a:prstGeom prst="rect">
            <a:avLst/>
          </a:prstGeom>
          <a:noFill/>
        </p:spPr>
        <p:txBody>
          <a:bodyPr wrap="square" rtlCol="0">
            <a:spAutoFit/>
          </a:bodyPr>
          <a:lstStyle/>
          <a:p>
            <a:r>
              <a:rPr lang="en-US" sz="2800" b="1" dirty="0" smtClean="0">
                <a:solidFill>
                  <a:srgbClr val="FF0000"/>
                </a:solidFill>
              </a:rPr>
              <a:t>VULNERABILITY OF ASSETS </a:t>
            </a:r>
          </a:p>
          <a:p>
            <a:r>
              <a:rPr lang="en-US" sz="2800" b="1" dirty="0" smtClean="0">
                <a:solidFill>
                  <a:srgbClr val="FF0000"/>
                </a:solidFill>
              </a:rPr>
              <a:t>TO DIFFERENT</a:t>
            </a:r>
          </a:p>
          <a:p>
            <a:r>
              <a:rPr lang="en-US" sz="2800" b="1" dirty="0" smtClean="0">
                <a:solidFill>
                  <a:srgbClr val="FF0000"/>
                </a:solidFill>
              </a:rPr>
              <a:t> LANDSLIDE INTENSITY</a:t>
            </a:r>
          </a:p>
          <a:p>
            <a:endParaRPr lang="en-US" sz="2800" dirty="0"/>
          </a:p>
          <a:p>
            <a:r>
              <a:rPr lang="en-US" sz="2800" i="1" dirty="0" smtClean="0"/>
              <a:t>C = SUPPERFICIAL,</a:t>
            </a:r>
            <a:br>
              <a:rPr lang="en-US" sz="2800" i="1" dirty="0" smtClean="0"/>
            </a:br>
            <a:r>
              <a:rPr lang="en-US" sz="2800" i="1" dirty="0" smtClean="0"/>
              <a:t>COSMETIC</a:t>
            </a:r>
            <a:br>
              <a:rPr lang="en-US" sz="2800" i="1" dirty="0" smtClean="0"/>
            </a:br>
            <a:r>
              <a:rPr lang="en-US" sz="2800" i="1" dirty="0" smtClean="0"/>
              <a:t> </a:t>
            </a:r>
            <a:r>
              <a:rPr lang="en-US" sz="2800" i="1" dirty="0" smtClean="0">
                <a:solidFill>
                  <a:srgbClr val="FF0000"/>
                </a:solidFill>
              </a:rPr>
              <a:t>0 and 1</a:t>
            </a:r>
            <a:r>
              <a:rPr lang="en-US" sz="2800" i="1" dirty="0" smtClean="0"/>
              <a:t/>
            </a:r>
            <a:br>
              <a:rPr lang="en-US" sz="2800" i="1" dirty="0" smtClean="0"/>
            </a:br>
            <a:endParaRPr lang="en-US" sz="2800" i="1" dirty="0" smtClean="0"/>
          </a:p>
          <a:p>
            <a:r>
              <a:rPr lang="en-US" sz="2800" i="1" dirty="0" smtClean="0"/>
              <a:t>F = FUNCTIONAL </a:t>
            </a:r>
            <a:br>
              <a:rPr lang="en-US" sz="2800" i="1" dirty="0" smtClean="0"/>
            </a:br>
            <a:r>
              <a:rPr lang="en-US" sz="2800" i="1" dirty="0" smtClean="0">
                <a:solidFill>
                  <a:srgbClr val="FF0000"/>
                </a:solidFill>
              </a:rPr>
              <a:t>2, 3</a:t>
            </a:r>
            <a:r>
              <a:rPr lang="en-US" sz="2800" i="1" dirty="0" smtClean="0"/>
              <a:t/>
            </a:r>
            <a:br>
              <a:rPr lang="en-US" sz="2800" i="1" dirty="0" smtClean="0"/>
            </a:br>
            <a:endParaRPr lang="en-US" sz="2800" i="1" dirty="0" smtClean="0"/>
          </a:p>
          <a:p>
            <a:r>
              <a:rPr lang="en-US" sz="2800" i="1" dirty="0" smtClean="0"/>
              <a:t>S = DAMAGE</a:t>
            </a:r>
            <a:br>
              <a:rPr lang="en-US" sz="2800" i="1" dirty="0" smtClean="0"/>
            </a:br>
            <a:r>
              <a:rPr lang="en-US" sz="2800" i="1" dirty="0" smtClean="0">
                <a:solidFill>
                  <a:srgbClr val="FF0000"/>
                </a:solidFill>
              </a:rPr>
              <a:t>4 TO 7</a:t>
            </a:r>
            <a:r>
              <a:rPr lang="en-US" dirty="0" smtClean="0"/>
              <a:t/>
            </a:r>
            <a:br>
              <a:rPr lang="en-US" dirty="0" smtClean="0"/>
            </a:br>
            <a:r>
              <a:rPr lang="en-US" dirty="0" smtClean="0"/>
              <a:t>    </a:t>
            </a:r>
          </a:p>
          <a:p>
            <a:r>
              <a:rPr lang="en-US" dirty="0" smtClean="0"/>
              <a:t/>
            </a:r>
            <a:br>
              <a:rPr lang="en-US" dirty="0" smtClean="0"/>
            </a:br>
            <a:r>
              <a:rPr lang="en-US" dirty="0" smtClean="0"/>
              <a:t>       </a:t>
            </a:r>
          </a:p>
          <a:p>
            <a:endParaRPr lang="en-US" dirty="0"/>
          </a:p>
        </p:txBody>
      </p:sp>
    </p:spTree>
    <p:extLst>
      <p:ext uri="{BB962C8B-B14F-4D97-AF65-F5344CB8AC3E}">
        <p14:creationId xmlns:p14="http://schemas.microsoft.com/office/powerpoint/2010/main" val="42787704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22" y="984738"/>
            <a:ext cx="11719622" cy="5334000"/>
          </a:xfrm>
          <a:prstGeom prst="rect">
            <a:avLst/>
          </a:prstGeom>
        </p:spPr>
      </p:pic>
      <p:sp>
        <p:nvSpPr>
          <p:cNvPr id="3" name="Title 2"/>
          <p:cNvSpPr>
            <a:spLocks noGrp="1"/>
          </p:cNvSpPr>
          <p:nvPr>
            <p:ph type="title"/>
          </p:nvPr>
        </p:nvSpPr>
        <p:spPr>
          <a:xfrm>
            <a:off x="838200" y="136526"/>
            <a:ext cx="10515600" cy="719260"/>
          </a:xfrm>
        </p:spPr>
        <p:txBody>
          <a:bodyPr/>
          <a:lstStyle/>
          <a:p>
            <a:r>
              <a:rPr lang="en-US" b="1" dirty="0" smtClean="0">
                <a:solidFill>
                  <a:srgbClr val="FF0000"/>
                </a:solidFill>
              </a:rPr>
              <a:t>DAMAGE GRADE to VULNERABILITY INDEX</a:t>
            </a:r>
            <a:endParaRPr lang="en-US" b="1" dirty="0">
              <a:solidFill>
                <a:srgbClr val="FF0000"/>
              </a:solidFill>
            </a:endParaRPr>
          </a:p>
        </p:txBody>
      </p:sp>
      <p:sp>
        <p:nvSpPr>
          <p:cNvPr id="4" name="Oval 3"/>
          <p:cNvSpPr/>
          <p:nvPr/>
        </p:nvSpPr>
        <p:spPr>
          <a:xfrm>
            <a:off x="330422" y="1723292"/>
            <a:ext cx="5657140" cy="372793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679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039" y="763479"/>
            <a:ext cx="8988668" cy="6103313"/>
          </a:xfrm>
          <a:prstGeom prst="rect">
            <a:avLst/>
          </a:prstGeom>
        </p:spPr>
      </p:pic>
      <p:sp>
        <p:nvSpPr>
          <p:cNvPr id="3" name="Title 2"/>
          <p:cNvSpPr>
            <a:spLocks noGrp="1"/>
          </p:cNvSpPr>
          <p:nvPr>
            <p:ph type="title"/>
          </p:nvPr>
        </p:nvSpPr>
        <p:spPr>
          <a:xfrm>
            <a:off x="822081" y="224448"/>
            <a:ext cx="10515600" cy="478937"/>
          </a:xfrm>
        </p:spPr>
        <p:txBody>
          <a:bodyPr>
            <a:noAutofit/>
          </a:bodyPr>
          <a:lstStyle/>
          <a:p>
            <a:r>
              <a:rPr lang="en-US" sz="3200" b="1" dirty="0" smtClean="0">
                <a:solidFill>
                  <a:srgbClr val="FF0000"/>
                </a:solidFill>
              </a:rPr>
              <a:t>INTENSITY to VULNERABILITY INDEX (BUILDINGS AND PEOPLE</a:t>
            </a:r>
            <a:endParaRPr lang="en-US" sz="3200" b="1" dirty="0">
              <a:solidFill>
                <a:srgbClr val="FF0000"/>
              </a:solidFill>
            </a:endParaRPr>
          </a:p>
        </p:txBody>
      </p:sp>
    </p:spTree>
    <p:extLst>
      <p:ext uri="{BB962C8B-B14F-4D97-AF65-F5344CB8AC3E}">
        <p14:creationId xmlns:p14="http://schemas.microsoft.com/office/powerpoint/2010/main" val="2013560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8067"/>
          </a:xfrm>
        </p:spPr>
        <p:txBody>
          <a:bodyPr>
            <a:normAutofit fontScale="90000"/>
          </a:bodyPr>
          <a:lstStyle/>
          <a:p>
            <a:r>
              <a:rPr lang="en-US" b="1" dirty="0" smtClean="0">
                <a:solidFill>
                  <a:srgbClr val="FF0000"/>
                </a:solidFill>
              </a:rPr>
              <a:t>VULNERABILITY TO PERSONS</a:t>
            </a:r>
            <a:endParaRPr lang="en-US" b="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841" y="923192"/>
            <a:ext cx="8256190" cy="5934808"/>
          </a:xfrm>
          <a:prstGeom prst="rect">
            <a:avLst/>
          </a:prstGeom>
        </p:spPr>
      </p:pic>
    </p:spTree>
    <p:extLst>
      <p:ext uri="{BB962C8B-B14F-4D97-AF65-F5344CB8AC3E}">
        <p14:creationId xmlns:p14="http://schemas.microsoft.com/office/powerpoint/2010/main" val="20651158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26229"/>
          </a:xfrm>
        </p:spPr>
        <p:txBody>
          <a:bodyPr>
            <a:normAutofit fontScale="90000"/>
          </a:bodyPr>
          <a:lstStyle/>
          <a:p>
            <a:r>
              <a:rPr lang="en-US" dirty="0" smtClean="0"/>
              <a:t> </a:t>
            </a:r>
            <a:br>
              <a:rPr lang="en-US" dirty="0" smtClean="0"/>
            </a:br>
            <a:r>
              <a:rPr lang="en-US" b="1" dirty="0" smtClean="0">
                <a:solidFill>
                  <a:srgbClr val="FF0000"/>
                </a:solidFill>
              </a:rPr>
              <a:t>DATA RELATING LANDSLIDES TO VULNERABILITY OF PERSONS (DEATHS)</a:t>
            </a:r>
            <a:br>
              <a:rPr lang="en-US" b="1" dirty="0" smtClean="0">
                <a:solidFill>
                  <a:srgbClr val="FF0000"/>
                </a:solidFill>
              </a:rPr>
            </a:br>
            <a:r>
              <a:rPr lang="en-US" b="1" dirty="0" smtClean="0">
                <a:solidFill>
                  <a:srgbClr val="FF0000"/>
                </a:solidFill>
              </a:rPr>
              <a:t>from</a:t>
            </a:r>
            <a:br>
              <a:rPr lang="en-US" b="1" dirty="0" smtClean="0">
                <a:solidFill>
                  <a:srgbClr val="FF0000"/>
                </a:solidFill>
              </a:rPr>
            </a:br>
            <a:r>
              <a:rPr lang="en-US" b="1" dirty="0" smtClean="0">
                <a:solidFill>
                  <a:srgbClr val="FF0000"/>
                </a:solidFill>
              </a:rPr>
              <a:t>FINLAY PhD (UNSW)</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281375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36418" y="274638"/>
            <a:ext cx="9774382" cy="639762"/>
          </a:xfrm>
        </p:spPr>
        <p:txBody>
          <a:bodyPr>
            <a:noAutofit/>
          </a:bodyPr>
          <a:lstStyle/>
          <a:p>
            <a:r>
              <a:rPr lang="en-US" altLang="en-US" b="1" dirty="0">
                <a:solidFill>
                  <a:srgbClr val="FF0000"/>
                </a:solidFill>
              </a:rPr>
              <a:t>IS SLOPE STABILITY A PREDICTIVE TOOL?</a:t>
            </a:r>
          </a:p>
        </p:txBody>
      </p:sp>
      <p:sp>
        <p:nvSpPr>
          <p:cNvPr id="110595" name="Content Placeholder 2"/>
          <p:cNvSpPr>
            <a:spLocks noGrp="1"/>
          </p:cNvSpPr>
          <p:nvPr>
            <p:ph idx="1"/>
          </p:nvPr>
        </p:nvSpPr>
        <p:spPr>
          <a:xfrm>
            <a:off x="633845" y="1267691"/>
            <a:ext cx="9576955" cy="4858473"/>
          </a:xfrm>
        </p:spPr>
        <p:txBody>
          <a:bodyPr>
            <a:normAutofit/>
          </a:bodyPr>
          <a:lstStyle/>
          <a:p>
            <a:r>
              <a:rPr lang="en-US" altLang="en-US" dirty="0" smtClean="0"/>
              <a:t>LLM TRIALS – embankment on soft clay. Homogeneous conditions. High quality comprehensive data. Predictions ranged from 52% to 176% of the correct answer. 55% of the predictions were considered poor to bad.</a:t>
            </a:r>
          </a:p>
          <a:p>
            <a:r>
              <a:rPr lang="en-US" altLang="en-US" dirty="0" smtClean="0"/>
              <a:t>In the light of uncertainties and deficiencies, the standard method of design cannot be considered a predictive tool. Rather it is a design tool that if applied judiciously and wisely will in most instances result in satisfactory performance. However slope failures will occur now and then, sometimes with disastrous consequence.</a:t>
            </a:r>
          </a:p>
          <a:p>
            <a:r>
              <a:rPr lang="en-US" altLang="en-US" dirty="0" smtClean="0"/>
              <a:t>Nature is seldom benign</a:t>
            </a:r>
          </a:p>
        </p:txBody>
      </p:sp>
    </p:spTree>
    <p:extLst>
      <p:ext uri="{BB962C8B-B14F-4D97-AF65-F5344CB8AC3E}">
        <p14:creationId xmlns:p14="http://schemas.microsoft.com/office/powerpoint/2010/main" val="3841141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DEATHS VERSUS TRAVEL DISTANCE (H/L)</a:t>
            </a:r>
            <a:r>
              <a:rPr lang="en-US" dirty="0" smtClean="0"/>
              <a:t> </a:t>
            </a:r>
            <a:br>
              <a:rPr lang="en-US" dirty="0" smtClean="0"/>
            </a:br>
            <a:endParaRPr lang="en-US" dirty="0"/>
          </a:p>
        </p:txBody>
      </p:sp>
      <p:pic>
        <p:nvPicPr>
          <p:cNvPr id="3" name="Picture 2"/>
          <p:cNvPicPr>
            <a:picLocks noChangeAspect="1"/>
          </p:cNvPicPr>
          <p:nvPr/>
        </p:nvPicPr>
        <p:blipFill>
          <a:blip r:embed="rId2"/>
          <a:stretch>
            <a:fillRect/>
          </a:stretch>
        </p:blipFill>
        <p:spPr>
          <a:xfrm>
            <a:off x="683340" y="1272656"/>
            <a:ext cx="7556014" cy="4295805"/>
          </a:xfrm>
          <a:prstGeom prst="rect">
            <a:avLst/>
          </a:prstGeom>
        </p:spPr>
      </p:pic>
      <p:cxnSp>
        <p:nvCxnSpPr>
          <p:cNvPr id="5" name="Straight Connector 4"/>
          <p:cNvCxnSpPr/>
          <p:nvPr/>
        </p:nvCxnSpPr>
        <p:spPr>
          <a:xfrm flipH="1">
            <a:off x="4343400" y="2382715"/>
            <a:ext cx="26378" cy="2989385"/>
          </a:xfrm>
          <a:prstGeom prst="line">
            <a:avLst/>
          </a:prstGeom>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rot="10800000">
            <a:off x="3332285" y="396533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34308" y="4449963"/>
            <a:ext cx="2051972" cy="369332"/>
          </a:xfrm>
          <a:prstGeom prst="rect">
            <a:avLst/>
          </a:prstGeom>
          <a:noFill/>
        </p:spPr>
        <p:txBody>
          <a:bodyPr wrap="none" rtlCol="0">
            <a:spAutoFit/>
          </a:bodyPr>
          <a:lstStyle/>
          <a:p>
            <a:r>
              <a:rPr lang="en-US" dirty="0" smtClean="0"/>
              <a:t>Long travel distance</a:t>
            </a:r>
            <a:endParaRPr lang="en-US" dirty="0"/>
          </a:p>
        </p:txBody>
      </p:sp>
      <p:sp>
        <p:nvSpPr>
          <p:cNvPr id="10" name="Right Arrow 9"/>
          <p:cNvSpPr/>
          <p:nvPr/>
        </p:nvSpPr>
        <p:spPr>
          <a:xfrm>
            <a:off x="4369778" y="2919072"/>
            <a:ext cx="978408" cy="325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74564" y="2875055"/>
            <a:ext cx="2108078" cy="369332"/>
          </a:xfrm>
          <a:prstGeom prst="rect">
            <a:avLst/>
          </a:prstGeom>
          <a:noFill/>
        </p:spPr>
        <p:txBody>
          <a:bodyPr wrap="none" rtlCol="0">
            <a:spAutoFit/>
          </a:bodyPr>
          <a:lstStyle/>
          <a:p>
            <a:r>
              <a:rPr lang="en-US" dirty="0" smtClean="0"/>
              <a:t>Short travel distance</a:t>
            </a:r>
            <a:endParaRPr lang="en-US" dirty="0"/>
          </a:p>
        </p:txBody>
      </p:sp>
      <p:sp>
        <p:nvSpPr>
          <p:cNvPr id="4" name="Oval 3"/>
          <p:cNvSpPr/>
          <p:nvPr/>
        </p:nvSpPr>
        <p:spPr>
          <a:xfrm>
            <a:off x="3496408" y="3466702"/>
            <a:ext cx="214380" cy="234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011144" y="3228524"/>
            <a:ext cx="225572" cy="249958"/>
          </a:xfrm>
          <a:prstGeom prst="rect">
            <a:avLst/>
          </a:prstGeom>
        </p:spPr>
      </p:pic>
      <p:sp>
        <p:nvSpPr>
          <p:cNvPr id="7" name="TextBox 6"/>
          <p:cNvSpPr txBox="1"/>
          <p:nvPr/>
        </p:nvSpPr>
        <p:spPr>
          <a:xfrm>
            <a:off x="8527174" y="3225252"/>
            <a:ext cx="1260986" cy="369332"/>
          </a:xfrm>
          <a:prstGeom prst="rect">
            <a:avLst/>
          </a:prstGeom>
          <a:noFill/>
        </p:spPr>
        <p:txBody>
          <a:bodyPr wrap="none" rtlCol="0">
            <a:spAutoFit/>
          </a:bodyPr>
          <a:lstStyle/>
          <a:p>
            <a:r>
              <a:rPr lang="en-US" dirty="0" smtClean="0"/>
              <a:t>TJ BUNGAH</a:t>
            </a:r>
            <a:endParaRPr lang="en-US" dirty="0"/>
          </a:p>
        </p:txBody>
      </p:sp>
      <p:pic>
        <p:nvPicPr>
          <p:cNvPr id="12" name="Picture 11"/>
          <p:cNvPicPr>
            <a:picLocks noChangeAspect="1"/>
          </p:cNvPicPr>
          <p:nvPr/>
        </p:nvPicPr>
        <p:blipFill>
          <a:blip r:embed="rId4"/>
          <a:stretch>
            <a:fillRect/>
          </a:stretch>
        </p:blipFill>
        <p:spPr>
          <a:xfrm>
            <a:off x="7599943" y="4317023"/>
            <a:ext cx="4592058" cy="2451206"/>
          </a:xfrm>
          <a:prstGeom prst="rect">
            <a:avLst/>
          </a:prstGeom>
        </p:spPr>
      </p:pic>
    </p:spTree>
    <p:extLst>
      <p:ext uri="{BB962C8B-B14F-4D97-AF65-F5344CB8AC3E}">
        <p14:creationId xmlns:p14="http://schemas.microsoft.com/office/powerpoint/2010/main" val="37782523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6138" y="373484"/>
            <a:ext cx="10515600" cy="754756"/>
          </a:xfrm>
        </p:spPr>
        <p:txBody>
          <a:bodyPr>
            <a:normAutofit fontScale="90000"/>
          </a:bodyPr>
          <a:lstStyle/>
          <a:p>
            <a:r>
              <a:rPr lang="en-US" b="1" cap="all" dirty="0" smtClean="0">
                <a:solidFill>
                  <a:srgbClr val="FF0000"/>
                </a:solidFill>
              </a:rPr>
              <a:t/>
            </a:r>
            <a:br>
              <a:rPr lang="en-US" b="1" cap="all" dirty="0" smtClean="0">
                <a:solidFill>
                  <a:srgbClr val="FF0000"/>
                </a:solidFill>
              </a:rPr>
            </a:br>
            <a:r>
              <a:rPr lang="en-US" b="1" cap="all" dirty="0" smtClean="0">
                <a:solidFill>
                  <a:srgbClr val="FF0000"/>
                </a:solidFill>
              </a:rPr>
              <a:t>Deaths versus Volume </a:t>
            </a:r>
            <a:r>
              <a:rPr lang="en-US" dirty="0" smtClean="0"/>
              <a:t/>
            </a:r>
            <a:br>
              <a:rPr lang="en-US" dirty="0" smtClean="0"/>
            </a:br>
            <a:endParaRPr lang="en-US" dirty="0"/>
          </a:p>
        </p:txBody>
      </p:sp>
      <p:pic>
        <p:nvPicPr>
          <p:cNvPr id="6" name="Picture 5"/>
          <p:cNvPicPr>
            <a:picLocks noChangeAspect="1"/>
          </p:cNvPicPr>
          <p:nvPr/>
        </p:nvPicPr>
        <p:blipFill>
          <a:blip r:embed="rId2"/>
          <a:stretch>
            <a:fillRect/>
          </a:stretch>
        </p:blipFill>
        <p:spPr>
          <a:xfrm>
            <a:off x="509954" y="1533794"/>
            <a:ext cx="7447083" cy="5061124"/>
          </a:xfrm>
          <a:prstGeom prst="rect">
            <a:avLst/>
          </a:prstGeom>
        </p:spPr>
      </p:pic>
      <p:sp>
        <p:nvSpPr>
          <p:cNvPr id="7" name="TextBox 6"/>
          <p:cNvSpPr txBox="1"/>
          <p:nvPr/>
        </p:nvSpPr>
        <p:spPr>
          <a:xfrm>
            <a:off x="7221600" y="2629252"/>
            <a:ext cx="4970400" cy="923330"/>
          </a:xfrm>
          <a:prstGeom prst="rect">
            <a:avLst/>
          </a:prstGeom>
          <a:noFill/>
        </p:spPr>
        <p:txBody>
          <a:bodyPr wrap="none" rtlCol="0">
            <a:spAutoFit/>
          </a:bodyPr>
          <a:lstStyle/>
          <a:p>
            <a:r>
              <a:rPr lang="en-US" dirty="0" smtClean="0"/>
              <a:t>Small slides &lt; 100 cu m can cause 1 to 2 deaths</a:t>
            </a:r>
          </a:p>
          <a:p>
            <a:endParaRPr lang="en-US" dirty="0"/>
          </a:p>
          <a:p>
            <a:r>
              <a:rPr lang="en-US" dirty="0" smtClean="0"/>
              <a:t>Large number of deaths when Volume &gt; 1000 cu m</a:t>
            </a:r>
            <a:endParaRPr lang="en-US" dirty="0"/>
          </a:p>
        </p:txBody>
      </p:sp>
      <p:sp>
        <p:nvSpPr>
          <p:cNvPr id="2" name="Oval 1"/>
          <p:cNvSpPr/>
          <p:nvPr/>
        </p:nvSpPr>
        <p:spPr>
          <a:xfrm>
            <a:off x="4919295" y="3090917"/>
            <a:ext cx="232997" cy="2198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7731465" y="4017824"/>
            <a:ext cx="225572" cy="249958"/>
          </a:xfrm>
          <a:prstGeom prst="rect">
            <a:avLst/>
          </a:prstGeom>
        </p:spPr>
      </p:pic>
      <p:sp>
        <p:nvSpPr>
          <p:cNvPr id="4" name="TextBox 3"/>
          <p:cNvSpPr txBox="1"/>
          <p:nvPr/>
        </p:nvSpPr>
        <p:spPr>
          <a:xfrm>
            <a:off x="8099682" y="3958137"/>
            <a:ext cx="1974836" cy="369332"/>
          </a:xfrm>
          <a:prstGeom prst="rect">
            <a:avLst/>
          </a:prstGeom>
          <a:noFill/>
        </p:spPr>
        <p:txBody>
          <a:bodyPr wrap="none" rtlCol="0">
            <a:spAutoFit/>
          </a:bodyPr>
          <a:lstStyle/>
          <a:p>
            <a:r>
              <a:rPr lang="en-US" dirty="0" smtClean="0"/>
              <a:t>TANJUNG BUNGAH</a:t>
            </a:r>
            <a:endParaRPr lang="en-US" dirty="0"/>
          </a:p>
        </p:txBody>
      </p:sp>
    </p:spTree>
    <p:extLst>
      <p:ext uri="{BB962C8B-B14F-4D97-AF65-F5344CB8AC3E}">
        <p14:creationId xmlns:p14="http://schemas.microsoft.com/office/powerpoint/2010/main" val="2166863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37846"/>
          </a:xfrm>
        </p:spPr>
        <p:txBody>
          <a:bodyPr>
            <a:normAutofit fontScale="90000"/>
          </a:bodyPr>
          <a:lstStyle/>
          <a:p>
            <a:r>
              <a:rPr lang="en-US" b="1" cap="all" dirty="0" smtClean="0">
                <a:solidFill>
                  <a:srgbClr val="FF0000"/>
                </a:solidFill>
              </a:rPr>
              <a:t/>
            </a:r>
            <a:br>
              <a:rPr lang="en-US" b="1" cap="all" dirty="0" smtClean="0">
                <a:solidFill>
                  <a:srgbClr val="FF0000"/>
                </a:solidFill>
              </a:rPr>
            </a:br>
            <a:r>
              <a:rPr lang="en-US" b="1" cap="all" dirty="0" smtClean="0">
                <a:solidFill>
                  <a:srgbClr val="FF0000"/>
                </a:solidFill>
              </a:rPr>
              <a:t>Deaths versus slope height</a:t>
            </a:r>
            <a:r>
              <a:rPr lang="en-US" dirty="0" smtClean="0"/>
              <a:t/>
            </a:r>
            <a:br>
              <a:rPr lang="en-US" dirty="0" smtClean="0"/>
            </a:br>
            <a:endParaRPr lang="en-US" dirty="0"/>
          </a:p>
        </p:txBody>
      </p:sp>
      <p:pic>
        <p:nvPicPr>
          <p:cNvPr id="3" name="Picture 2"/>
          <p:cNvPicPr>
            <a:picLocks noChangeAspect="1"/>
          </p:cNvPicPr>
          <p:nvPr/>
        </p:nvPicPr>
        <p:blipFill>
          <a:blip r:embed="rId2"/>
          <a:stretch>
            <a:fillRect/>
          </a:stretch>
        </p:blipFill>
        <p:spPr>
          <a:xfrm>
            <a:off x="1160585" y="1586279"/>
            <a:ext cx="5733048" cy="4330944"/>
          </a:xfrm>
          <a:prstGeom prst="rect">
            <a:avLst/>
          </a:prstGeom>
        </p:spPr>
      </p:pic>
      <p:sp>
        <p:nvSpPr>
          <p:cNvPr id="4" name="TextBox 3"/>
          <p:cNvSpPr txBox="1"/>
          <p:nvPr/>
        </p:nvSpPr>
        <p:spPr>
          <a:xfrm>
            <a:off x="6796454" y="2400299"/>
            <a:ext cx="3300584" cy="646331"/>
          </a:xfrm>
          <a:prstGeom prst="rect">
            <a:avLst/>
          </a:prstGeom>
          <a:noFill/>
        </p:spPr>
        <p:txBody>
          <a:bodyPr wrap="none" rtlCol="0">
            <a:spAutoFit/>
          </a:bodyPr>
          <a:lstStyle/>
          <a:p>
            <a:r>
              <a:rPr lang="en-US" dirty="0" smtClean="0"/>
              <a:t>Number of deaths increase when</a:t>
            </a:r>
            <a:br>
              <a:rPr lang="en-US" dirty="0" smtClean="0"/>
            </a:br>
            <a:r>
              <a:rPr lang="en-US" dirty="0" smtClean="0"/>
              <a:t> slope failure height H &gt; 35m</a:t>
            </a:r>
            <a:endParaRPr lang="en-US" dirty="0"/>
          </a:p>
        </p:txBody>
      </p:sp>
      <p:pic>
        <p:nvPicPr>
          <p:cNvPr id="5" name="Picture 4"/>
          <p:cNvPicPr>
            <a:picLocks noChangeAspect="1"/>
          </p:cNvPicPr>
          <p:nvPr/>
        </p:nvPicPr>
        <p:blipFill>
          <a:blip r:embed="rId3"/>
          <a:stretch>
            <a:fillRect/>
          </a:stretch>
        </p:blipFill>
        <p:spPr>
          <a:xfrm>
            <a:off x="4027109" y="2598485"/>
            <a:ext cx="225572" cy="249958"/>
          </a:xfrm>
          <a:prstGeom prst="rect">
            <a:avLst/>
          </a:prstGeom>
        </p:spPr>
      </p:pic>
      <p:pic>
        <p:nvPicPr>
          <p:cNvPr id="6" name="Picture 5"/>
          <p:cNvPicPr>
            <a:picLocks noChangeAspect="1"/>
          </p:cNvPicPr>
          <p:nvPr/>
        </p:nvPicPr>
        <p:blipFill>
          <a:blip r:embed="rId3"/>
          <a:stretch>
            <a:fillRect/>
          </a:stretch>
        </p:blipFill>
        <p:spPr>
          <a:xfrm>
            <a:off x="7216018" y="3429018"/>
            <a:ext cx="225572" cy="249958"/>
          </a:xfrm>
          <a:prstGeom prst="rect">
            <a:avLst/>
          </a:prstGeom>
        </p:spPr>
      </p:pic>
      <p:sp>
        <p:nvSpPr>
          <p:cNvPr id="7" name="TextBox 6"/>
          <p:cNvSpPr txBox="1"/>
          <p:nvPr/>
        </p:nvSpPr>
        <p:spPr>
          <a:xfrm>
            <a:off x="7763975" y="3413338"/>
            <a:ext cx="2600007" cy="369332"/>
          </a:xfrm>
          <a:prstGeom prst="rect">
            <a:avLst/>
          </a:prstGeom>
          <a:noFill/>
        </p:spPr>
        <p:txBody>
          <a:bodyPr wrap="none" rtlCol="0">
            <a:spAutoFit/>
          </a:bodyPr>
          <a:lstStyle/>
          <a:p>
            <a:r>
              <a:rPr lang="en-US" dirty="0" smtClean="0"/>
              <a:t>TANJUNG BUNGAH (28M)</a:t>
            </a:r>
            <a:endParaRPr lang="en-US" dirty="0"/>
          </a:p>
        </p:txBody>
      </p:sp>
    </p:spTree>
    <p:extLst>
      <p:ext uri="{BB962C8B-B14F-4D97-AF65-F5344CB8AC3E}">
        <p14:creationId xmlns:p14="http://schemas.microsoft.com/office/powerpoint/2010/main" val="3771209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DEATHS VERSUS TRAVEL DISTANCE</a:t>
            </a:r>
            <a:endParaRPr lang="en-US" b="1" dirty="0">
              <a:solidFill>
                <a:srgbClr val="FF0000"/>
              </a:solidFill>
            </a:endParaRPr>
          </a:p>
        </p:txBody>
      </p:sp>
      <p:pic>
        <p:nvPicPr>
          <p:cNvPr id="3" name="Picture 2"/>
          <p:cNvPicPr>
            <a:picLocks noChangeAspect="1"/>
          </p:cNvPicPr>
          <p:nvPr/>
        </p:nvPicPr>
        <p:blipFill>
          <a:blip r:embed="rId2"/>
          <a:stretch>
            <a:fillRect/>
          </a:stretch>
        </p:blipFill>
        <p:spPr>
          <a:xfrm>
            <a:off x="631580" y="1772749"/>
            <a:ext cx="6903427" cy="4684469"/>
          </a:xfrm>
          <a:prstGeom prst="rect">
            <a:avLst/>
          </a:prstGeom>
        </p:spPr>
      </p:pic>
      <p:sp>
        <p:nvSpPr>
          <p:cNvPr id="4" name="TextBox 3"/>
          <p:cNvSpPr txBox="1"/>
          <p:nvPr/>
        </p:nvSpPr>
        <p:spPr>
          <a:xfrm>
            <a:off x="7199143" y="2417885"/>
            <a:ext cx="4072595" cy="646331"/>
          </a:xfrm>
          <a:prstGeom prst="rect">
            <a:avLst/>
          </a:prstGeom>
          <a:noFill/>
        </p:spPr>
        <p:txBody>
          <a:bodyPr wrap="square" rtlCol="0">
            <a:spAutoFit/>
          </a:bodyPr>
          <a:lstStyle/>
          <a:p>
            <a:r>
              <a:rPr lang="en-US" dirty="0" smtClean="0"/>
              <a:t>Number of deaths increases when runoff distance L &gt; 60m </a:t>
            </a:r>
            <a:endParaRPr lang="en-US" dirty="0"/>
          </a:p>
        </p:txBody>
      </p:sp>
      <p:pic>
        <p:nvPicPr>
          <p:cNvPr id="5" name="Picture 4"/>
          <p:cNvPicPr>
            <a:picLocks noChangeAspect="1"/>
          </p:cNvPicPr>
          <p:nvPr/>
        </p:nvPicPr>
        <p:blipFill>
          <a:blip r:embed="rId3"/>
          <a:stretch>
            <a:fillRect/>
          </a:stretch>
        </p:blipFill>
        <p:spPr>
          <a:xfrm>
            <a:off x="3970507" y="2741050"/>
            <a:ext cx="225572" cy="249958"/>
          </a:xfrm>
          <a:prstGeom prst="rect">
            <a:avLst/>
          </a:prstGeom>
        </p:spPr>
      </p:pic>
      <p:pic>
        <p:nvPicPr>
          <p:cNvPr id="6" name="Picture 5"/>
          <p:cNvPicPr>
            <a:picLocks noChangeAspect="1"/>
          </p:cNvPicPr>
          <p:nvPr/>
        </p:nvPicPr>
        <p:blipFill>
          <a:blip r:embed="rId3"/>
          <a:stretch>
            <a:fillRect/>
          </a:stretch>
        </p:blipFill>
        <p:spPr>
          <a:xfrm>
            <a:off x="7535007" y="3365567"/>
            <a:ext cx="225572" cy="249958"/>
          </a:xfrm>
          <a:prstGeom prst="rect">
            <a:avLst/>
          </a:prstGeom>
        </p:spPr>
      </p:pic>
      <p:sp>
        <p:nvSpPr>
          <p:cNvPr id="7" name="TextBox 6"/>
          <p:cNvSpPr txBox="1"/>
          <p:nvPr/>
        </p:nvSpPr>
        <p:spPr>
          <a:xfrm>
            <a:off x="8124092" y="3304851"/>
            <a:ext cx="2652906" cy="369332"/>
          </a:xfrm>
          <a:prstGeom prst="rect">
            <a:avLst/>
          </a:prstGeom>
          <a:noFill/>
        </p:spPr>
        <p:txBody>
          <a:bodyPr wrap="none" rtlCol="0">
            <a:spAutoFit/>
          </a:bodyPr>
          <a:lstStyle/>
          <a:p>
            <a:r>
              <a:rPr lang="en-US" dirty="0" smtClean="0"/>
              <a:t>TANJUNG BUNGAH (60M) </a:t>
            </a:r>
            <a:endParaRPr lang="en-US" dirty="0"/>
          </a:p>
        </p:txBody>
      </p:sp>
      <p:pic>
        <p:nvPicPr>
          <p:cNvPr id="8" name="Picture 7"/>
          <p:cNvPicPr>
            <a:picLocks noChangeAspect="1"/>
          </p:cNvPicPr>
          <p:nvPr/>
        </p:nvPicPr>
        <p:blipFill>
          <a:blip r:embed="rId4"/>
          <a:stretch>
            <a:fillRect/>
          </a:stretch>
        </p:blipFill>
        <p:spPr>
          <a:xfrm>
            <a:off x="8124092" y="4554323"/>
            <a:ext cx="3999323" cy="2133785"/>
          </a:xfrm>
          <a:prstGeom prst="rect">
            <a:avLst/>
          </a:prstGeom>
        </p:spPr>
      </p:pic>
    </p:spTree>
    <p:extLst>
      <p:ext uri="{BB962C8B-B14F-4D97-AF65-F5344CB8AC3E}">
        <p14:creationId xmlns:p14="http://schemas.microsoft.com/office/powerpoint/2010/main" val="12129398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RISK  CALCULATION</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QUANTITATIVE RISK ASESSMENT</a:t>
            </a:r>
          </a:p>
          <a:p>
            <a:r>
              <a:rPr lang="en-US" dirty="0" smtClean="0"/>
              <a:t>QUALITATIVE RISK ASESMENT</a:t>
            </a:r>
            <a:endParaRPr lang="en-US" dirty="0"/>
          </a:p>
        </p:txBody>
      </p:sp>
    </p:spTree>
    <p:extLst>
      <p:ext uri="{BB962C8B-B14F-4D97-AF65-F5344CB8AC3E}">
        <p14:creationId xmlns:p14="http://schemas.microsoft.com/office/powerpoint/2010/main" val="10468273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0008" y="0"/>
            <a:ext cx="7622930" cy="6858000"/>
          </a:xfrm>
          <a:prstGeom prst="rect">
            <a:avLst/>
          </a:prstGeom>
        </p:spPr>
      </p:pic>
      <p:sp>
        <p:nvSpPr>
          <p:cNvPr id="2" name="Oval 1"/>
          <p:cNvSpPr/>
          <p:nvPr/>
        </p:nvSpPr>
        <p:spPr>
          <a:xfrm>
            <a:off x="2919047" y="3015762"/>
            <a:ext cx="5143500" cy="95836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7408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QUANTITATIVE RISK ASSESMENT (PROPERTY)</a:t>
            </a:r>
            <a:endParaRPr lang="en-US" b="1" dirty="0">
              <a:solidFill>
                <a:srgbClr val="FF0000"/>
              </a:solidFill>
            </a:endParaRPr>
          </a:p>
        </p:txBody>
      </p:sp>
      <p:sp>
        <p:nvSpPr>
          <p:cNvPr id="3" name="Content Placeholder 2"/>
          <p:cNvSpPr>
            <a:spLocks noGrp="1"/>
          </p:cNvSpPr>
          <p:nvPr>
            <p:ph idx="1"/>
          </p:nvPr>
        </p:nvSpPr>
        <p:spPr>
          <a:xfrm>
            <a:off x="838200" y="1441937"/>
            <a:ext cx="10920046" cy="5251939"/>
          </a:xfrm>
        </p:spPr>
        <p:txBody>
          <a:bodyPr>
            <a:normAutofit fontScale="77500" lnSpcReduction="20000"/>
          </a:bodyPr>
          <a:lstStyle/>
          <a:p>
            <a:pPr marL="0" indent="0">
              <a:buNone/>
            </a:pPr>
            <a:endParaRPr lang="en-US" dirty="0"/>
          </a:p>
          <a:p>
            <a:pPr marL="0" indent="0">
              <a:buNone/>
            </a:pPr>
            <a:r>
              <a:rPr lang="en-US" sz="5100" b="1" i="1" dirty="0" smtClean="0">
                <a:solidFill>
                  <a:srgbClr val="FF0000"/>
                </a:solidFill>
              </a:rPr>
              <a:t>R</a:t>
            </a:r>
            <a:r>
              <a:rPr lang="en-US" sz="5100" b="1" i="1" baseline="-25000" dirty="0" smtClean="0">
                <a:solidFill>
                  <a:srgbClr val="FF0000"/>
                </a:solidFill>
              </a:rPr>
              <a:t>S</a:t>
            </a:r>
            <a:r>
              <a:rPr lang="en-US" sz="5100" b="1" i="1" dirty="0" smtClean="0">
                <a:solidFill>
                  <a:srgbClr val="FF0000"/>
                </a:solidFill>
              </a:rPr>
              <a:t> = P (H) X P (S) X V x E</a:t>
            </a:r>
            <a:br>
              <a:rPr lang="en-US" sz="5100" b="1" i="1" dirty="0" smtClean="0">
                <a:solidFill>
                  <a:srgbClr val="FF0000"/>
                </a:solidFill>
              </a:rPr>
            </a:br>
            <a:endParaRPr lang="en-US" sz="5100" b="1" dirty="0">
              <a:solidFill>
                <a:srgbClr val="FF0000"/>
              </a:solidFill>
            </a:endParaRPr>
          </a:p>
          <a:p>
            <a:pPr marL="0" indent="0">
              <a:buNone/>
            </a:pPr>
            <a:r>
              <a:rPr lang="en-US" sz="3600" i="1" dirty="0"/>
              <a:t>R</a:t>
            </a:r>
            <a:r>
              <a:rPr lang="en-US" sz="3600" i="1" baseline="-25000" dirty="0"/>
              <a:t>S</a:t>
            </a:r>
            <a:r>
              <a:rPr lang="en-US" sz="3600" dirty="0" smtClean="0"/>
              <a:t> = Risk (Annual loss of property value)</a:t>
            </a:r>
            <a:br>
              <a:rPr lang="en-US" sz="3600" dirty="0" smtClean="0"/>
            </a:br>
            <a:r>
              <a:rPr lang="en-US" sz="3600" dirty="0" smtClean="0"/>
              <a:t/>
            </a:r>
            <a:br>
              <a:rPr lang="en-US" sz="3600" dirty="0" smtClean="0"/>
            </a:br>
            <a:r>
              <a:rPr lang="en-US" sz="3600" i="1" dirty="0" smtClean="0"/>
              <a:t>P(H) </a:t>
            </a:r>
            <a:r>
              <a:rPr lang="en-US" sz="3600" dirty="0" smtClean="0"/>
              <a:t>= Annual probability of landslide</a:t>
            </a:r>
            <a:br>
              <a:rPr lang="en-US" sz="3600" dirty="0" smtClean="0"/>
            </a:br>
            <a:r>
              <a:rPr lang="en-US" sz="3600" dirty="0" smtClean="0"/>
              <a:t/>
            </a:r>
            <a:br>
              <a:rPr lang="en-US" sz="3600" dirty="0" smtClean="0"/>
            </a:br>
            <a:r>
              <a:rPr lang="en-US" sz="3600" i="1" dirty="0" smtClean="0"/>
              <a:t>P(S) </a:t>
            </a:r>
            <a:r>
              <a:rPr lang="en-US" sz="3600" dirty="0" smtClean="0"/>
              <a:t>= Probability of spatial impact by the hazard on the property (landslide impacting property taking into account travel distance. If vehicle take into account temporal probability</a:t>
            </a:r>
            <a:br>
              <a:rPr lang="en-US" sz="3600" dirty="0" smtClean="0"/>
            </a:br>
            <a:r>
              <a:rPr lang="en-US" sz="3600" dirty="0" smtClean="0"/>
              <a:t/>
            </a:r>
            <a:br>
              <a:rPr lang="en-US" sz="3600" dirty="0" smtClean="0"/>
            </a:br>
            <a:r>
              <a:rPr lang="en-US" sz="3600" i="1" dirty="0" smtClean="0"/>
              <a:t>V </a:t>
            </a:r>
            <a:r>
              <a:rPr lang="en-US" sz="3600" dirty="0" smtClean="0"/>
              <a:t>= Vulnerability of the property to the spatial impact (Proportion of the property value lost)</a:t>
            </a:r>
            <a:br>
              <a:rPr lang="en-US" sz="3600" dirty="0" smtClean="0"/>
            </a:br>
            <a:r>
              <a:rPr lang="en-US" sz="3600" dirty="0" smtClean="0"/>
              <a:t/>
            </a:r>
            <a:br>
              <a:rPr lang="en-US" sz="3600" dirty="0" smtClean="0"/>
            </a:br>
            <a:r>
              <a:rPr lang="en-US" sz="3600" i="1" dirty="0" smtClean="0"/>
              <a:t>E </a:t>
            </a:r>
            <a:r>
              <a:rPr lang="en-US" sz="3600" dirty="0" smtClean="0"/>
              <a:t> = Element at risk (e.g. value or net present value of the property)</a:t>
            </a:r>
            <a:endParaRPr lang="en-US" sz="3600" dirty="0"/>
          </a:p>
        </p:txBody>
      </p:sp>
    </p:spTree>
    <p:extLst>
      <p:ext uri="{BB962C8B-B14F-4D97-AF65-F5344CB8AC3E}">
        <p14:creationId xmlns:p14="http://schemas.microsoft.com/office/powerpoint/2010/main" val="12533890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QUANTITATIVE RISK ASSESMENT (LIFE)</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pPr marL="0" indent="0">
              <a:buNone/>
            </a:pPr>
            <a:r>
              <a:rPr lang="en-US" sz="4300" b="1" i="1" dirty="0" smtClean="0">
                <a:solidFill>
                  <a:srgbClr val="FF0000"/>
                </a:solidFill>
              </a:rPr>
              <a:t>R = P (H) X P (S) X P(T) x V (D)</a:t>
            </a:r>
          </a:p>
          <a:p>
            <a:pPr marL="0" indent="0">
              <a:buNone/>
            </a:pPr>
            <a:endParaRPr lang="en-US" dirty="0"/>
          </a:p>
          <a:p>
            <a:pPr marL="0" indent="0">
              <a:buNone/>
            </a:pPr>
            <a:r>
              <a:rPr lang="en-US" i="1" dirty="0" smtClean="0"/>
              <a:t>R</a:t>
            </a:r>
            <a:r>
              <a:rPr lang="en-US" dirty="0" smtClean="0"/>
              <a:t> = Risk (Annual probability of loss of life (Death) of an individual</a:t>
            </a:r>
            <a:br>
              <a:rPr lang="en-US" dirty="0" smtClean="0"/>
            </a:br>
            <a:r>
              <a:rPr lang="en-US" dirty="0" smtClean="0"/>
              <a:t/>
            </a:r>
            <a:br>
              <a:rPr lang="en-US" dirty="0" smtClean="0"/>
            </a:br>
            <a:r>
              <a:rPr lang="en-US" i="1" dirty="0" smtClean="0"/>
              <a:t>P(H) </a:t>
            </a:r>
            <a:r>
              <a:rPr lang="en-US" dirty="0" smtClean="0"/>
              <a:t>= Annual probability of landslide</a:t>
            </a:r>
            <a:br>
              <a:rPr lang="en-US" dirty="0" smtClean="0"/>
            </a:br>
            <a:r>
              <a:rPr lang="en-US" dirty="0" smtClean="0"/>
              <a:t/>
            </a:r>
            <a:br>
              <a:rPr lang="en-US" dirty="0" smtClean="0"/>
            </a:br>
            <a:r>
              <a:rPr lang="en-US" i="1" dirty="0" smtClean="0"/>
              <a:t>P(S) </a:t>
            </a:r>
            <a:r>
              <a:rPr lang="en-US" dirty="0" smtClean="0"/>
              <a:t>= Probability of spatial impact by the hazard on the property taking into account travel distance. </a:t>
            </a:r>
            <a:br>
              <a:rPr lang="en-US" dirty="0" smtClean="0"/>
            </a:br>
            <a:r>
              <a:rPr lang="en-US" dirty="0" smtClean="0"/>
              <a:t/>
            </a:r>
            <a:br>
              <a:rPr lang="en-US" dirty="0" smtClean="0"/>
            </a:br>
            <a:r>
              <a:rPr lang="en-US" i="1" dirty="0" smtClean="0"/>
              <a:t>P(T) </a:t>
            </a:r>
            <a:r>
              <a:rPr lang="en-US" dirty="0" smtClean="0"/>
              <a:t>= Temporal probability e.g. of the building being occupied by the individual given the spatial impact</a:t>
            </a:r>
            <a:br>
              <a:rPr lang="en-US" dirty="0" smtClean="0"/>
            </a:br>
            <a:r>
              <a:rPr lang="en-US" dirty="0" smtClean="0"/>
              <a:t/>
            </a:r>
            <a:br>
              <a:rPr lang="en-US" dirty="0" smtClean="0"/>
            </a:br>
            <a:r>
              <a:rPr lang="en-US" i="1" dirty="0" smtClean="0"/>
              <a:t>V(D)  </a:t>
            </a:r>
            <a:r>
              <a:rPr lang="en-US" dirty="0" smtClean="0"/>
              <a:t>= Vulnerability of the individual (probability of loss of life given the impact)</a:t>
            </a:r>
            <a:endParaRPr lang="en-US" dirty="0"/>
          </a:p>
        </p:txBody>
      </p:sp>
    </p:spTree>
    <p:extLst>
      <p:ext uri="{BB962C8B-B14F-4D97-AF65-F5344CB8AC3E}">
        <p14:creationId xmlns:p14="http://schemas.microsoft.com/office/powerpoint/2010/main" val="18616499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547"/>
            <a:ext cx="10515600" cy="1629142"/>
          </a:xfrm>
        </p:spPr>
        <p:txBody>
          <a:bodyPr>
            <a:normAutofit fontScale="90000"/>
          </a:bodyPr>
          <a:lstStyle/>
          <a:p>
            <a:r>
              <a:rPr lang="en-US" b="1" dirty="0" smtClean="0">
                <a:solidFill>
                  <a:srgbClr val="FF0000"/>
                </a:solidFill>
              </a:rPr>
              <a:t>SEMI QUANTITATIVE AND QUALITATIVE RISK ASSESSMENT FOR PROPERTY</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WHEN THE LEVEL OF RISK DOES NOT JUSTIFY THE TIME AND EFFORT REQUIRED FOR MORE DETAILED ANALYSIS</a:t>
            </a:r>
          </a:p>
          <a:p>
            <a:r>
              <a:rPr lang="en-US" dirty="0" smtClean="0"/>
              <a:t>WHEN THE POSSIBILITY OF OBTAINING NUMERICAL DATA IS LIMITED SUCH THAT A QUANTITATIVE ANALYSIS IS UNLIKELY TO BE MEANINGFUL OR MISLEADING</a:t>
            </a:r>
          </a:p>
          <a:p>
            <a:r>
              <a:rPr lang="en-US" dirty="0" smtClean="0"/>
              <a:t>APPENDIX G OF AUSTRALIAN GUIDELINES</a:t>
            </a:r>
          </a:p>
        </p:txBody>
      </p:sp>
    </p:spTree>
    <p:extLst>
      <p:ext uri="{BB962C8B-B14F-4D97-AF65-F5344CB8AC3E}">
        <p14:creationId xmlns:p14="http://schemas.microsoft.com/office/powerpoint/2010/main" val="579947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6141" y="125160"/>
            <a:ext cx="7182197" cy="6858000"/>
          </a:xfrm>
          <a:prstGeom prst="rect">
            <a:avLst/>
          </a:prstGeom>
        </p:spPr>
      </p:pic>
    </p:spTree>
    <p:extLst>
      <p:ext uri="{BB962C8B-B14F-4D97-AF65-F5344CB8AC3E}">
        <p14:creationId xmlns:p14="http://schemas.microsoft.com/office/powerpoint/2010/main" val="410699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EVOLUTION OF CUT SLOPE</a:t>
            </a:r>
            <a:r>
              <a:rPr lang="en-US" b="1" dirty="0">
                <a:solidFill>
                  <a:srgbClr val="FF0000"/>
                </a:solidFill>
              </a:rPr>
              <a:t> </a:t>
            </a:r>
            <a:r>
              <a:rPr lang="en-US" b="1" dirty="0" smtClean="0">
                <a:solidFill>
                  <a:srgbClr val="FF0000"/>
                </a:solidFill>
              </a:rPr>
              <a:t>ANGLES</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sz="3200" dirty="0" smtClean="0"/>
              <a:t>Before 1975, cut slope angles tanged up to 60 degrees. KL – </a:t>
            </a:r>
            <a:r>
              <a:rPr lang="en-US" sz="3200" dirty="0" err="1" smtClean="0"/>
              <a:t>Karak</a:t>
            </a:r>
            <a:r>
              <a:rPr lang="en-US" sz="3200" dirty="0" smtClean="0"/>
              <a:t> Highway completed before 1975. By 1978 severe erosion and number of slope failures had taken place resulting in a need to stabilize the slopes.</a:t>
            </a:r>
          </a:p>
          <a:p>
            <a:pPr marL="0" indent="0">
              <a:buNone/>
            </a:pPr>
            <a:r>
              <a:rPr lang="en-US" sz="3200" dirty="0" smtClean="0"/>
              <a:t>North South Highway early 1980s. Most of the slopes were cut to 1v : 1h. Over time several slope failures had taken place,</a:t>
            </a:r>
          </a:p>
          <a:p>
            <a:pPr marL="0" indent="0">
              <a:buNone/>
            </a:pPr>
            <a:r>
              <a:rPr lang="en-US" sz="3200" dirty="0" smtClean="0"/>
              <a:t>Over the last 10 to 15 years, almost always slopes were cut to 1v : 1.5 h</a:t>
            </a:r>
          </a:p>
        </p:txBody>
      </p:sp>
    </p:spTree>
    <p:extLst>
      <p:ext uri="{BB962C8B-B14F-4D97-AF65-F5344CB8AC3E}">
        <p14:creationId xmlns:p14="http://schemas.microsoft.com/office/powerpoint/2010/main" val="15842856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RISK EVALUATION</a:t>
            </a:r>
            <a:endParaRPr lang="en-US" b="1" dirty="0">
              <a:solidFill>
                <a:srgbClr val="FF0000"/>
              </a:solidFill>
            </a:endParaRPr>
          </a:p>
        </p:txBody>
      </p:sp>
    </p:spTree>
    <p:extLst>
      <p:ext uri="{BB962C8B-B14F-4D97-AF65-F5344CB8AC3E}">
        <p14:creationId xmlns:p14="http://schemas.microsoft.com/office/powerpoint/2010/main" val="28219578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0008" y="0"/>
            <a:ext cx="7622930" cy="6858000"/>
          </a:xfrm>
          <a:prstGeom prst="rect">
            <a:avLst/>
          </a:prstGeom>
        </p:spPr>
      </p:pic>
      <p:sp>
        <p:nvSpPr>
          <p:cNvPr id="2" name="Oval 1"/>
          <p:cNvSpPr/>
          <p:nvPr/>
        </p:nvSpPr>
        <p:spPr>
          <a:xfrm>
            <a:off x="3914454" y="3832262"/>
            <a:ext cx="3770616" cy="83220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7462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RISK EVALUATION</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COMPARE WITH TOLERABLE AND ACCEPTABLE RISK LEVELS</a:t>
            </a:r>
            <a:br>
              <a:rPr lang="en-US" dirty="0" smtClean="0"/>
            </a:br>
            <a:endParaRPr lang="en-US" dirty="0" smtClean="0"/>
          </a:p>
          <a:p>
            <a:pPr marL="0" indent="0">
              <a:buNone/>
            </a:pPr>
            <a:r>
              <a:rPr lang="en-US" dirty="0" smtClean="0"/>
              <a:t>CLIENT / OWNER / REGULATOR TO ACCEPT OR TREAT</a:t>
            </a:r>
          </a:p>
          <a:p>
            <a:pPr marL="0" indent="0">
              <a:buNone/>
            </a:pPr>
            <a:endParaRPr lang="en-US" dirty="0" smtClean="0"/>
          </a:p>
          <a:p>
            <a:pPr marL="0" indent="0">
              <a:buNone/>
            </a:pPr>
            <a:r>
              <a:rPr lang="en-US" dirty="0"/>
              <a:t>ACCEPTABLE AND TOLERABLE RISKS FOR PROPERTY </a:t>
            </a:r>
            <a:r>
              <a:rPr lang="en-US" u="sng" dirty="0"/>
              <a:t>MUST</a:t>
            </a:r>
            <a:r>
              <a:rPr lang="en-US" dirty="0"/>
              <a:t> BE DETERMINED BY CLIENT, OWNER</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686741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RISK  OF LOSS OF LIFE</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IMPORTANT FIRST STAGE IS TO IDENTIFY IF LOSS OF LIFE IS AN ISSUE. </a:t>
            </a:r>
          </a:p>
          <a:p>
            <a:r>
              <a:rPr lang="en-US" dirty="0" smtClean="0"/>
              <a:t>RISK OF LOSS OF LIFE SHOULD BE QUANTIFIED BECAUSE THERE EXISTS RISK ACCEPTANCE CRITERIA</a:t>
            </a:r>
          </a:p>
          <a:p>
            <a:r>
              <a:rPr lang="en-US" dirty="0"/>
              <a:t>APPENDIX G OF AUSTRALIAN GUIDELINES CONTAIN ANNUAL PROBABILTIES FOR LIKELIHOOD </a:t>
            </a:r>
            <a:r>
              <a:rPr lang="en-US" dirty="0" smtClean="0"/>
              <a:t>TERMS</a:t>
            </a:r>
          </a:p>
          <a:p>
            <a:r>
              <a:rPr lang="en-US" dirty="0" smtClean="0"/>
              <a:t>DECISION ON RISK ACCEPTABILITY MUST BE MADE BY OWNER, REGULATOR</a:t>
            </a:r>
            <a:endParaRPr lang="en-US" dirty="0"/>
          </a:p>
          <a:p>
            <a:endParaRPr lang="en-US" dirty="0"/>
          </a:p>
        </p:txBody>
      </p:sp>
    </p:spTree>
    <p:extLst>
      <p:ext uri="{BB962C8B-B14F-4D97-AF65-F5344CB8AC3E}">
        <p14:creationId xmlns:p14="http://schemas.microsoft.com/office/powerpoint/2010/main" val="32827840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240" y="104702"/>
            <a:ext cx="10515600" cy="2277021"/>
          </a:xfrm>
        </p:spPr>
        <p:txBody>
          <a:bodyPr>
            <a:normAutofit fontScale="90000"/>
          </a:bodyPr>
          <a:lstStyle/>
          <a:p>
            <a:r>
              <a:rPr lang="en-US" b="1" dirty="0" smtClean="0">
                <a:solidFill>
                  <a:srgbClr val="FF0000"/>
                </a:solidFill>
              </a:rPr>
              <a:t>ACCEPTABLE</a:t>
            </a:r>
            <a:br>
              <a:rPr lang="en-US" b="1" dirty="0" smtClean="0">
                <a:solidFill>
                  <a:srgbClr val="FF0000"/>
                </a:solidFill>
              </a:rPr>
            </a:br>
            <a:r>
              <a:rPr lang="en-US" b="1" dirty="0" smtClean="0">
                <a:solidFill>
                  <a:srgbClr val="FF0000"/>
                </a:solidFill>
              </a:rPr>
              <a:t>AND </a:t>
            </a:r>
            <a:br>
              <a:rPr lang="en-US" b="1" dirty="0" smtClean="0">
                <a:solidFill>
                  <a:srgbClr val="FF0000"/>
                </a:solidFill>
              </a:rPr>
            </a:br>
            <a:r>
              <a:rPr lang="en-US" b="1" dirty="0" smtClean="0">
                <a:solidFill>
                  <a:srgbClr val="FF0000"/>
                </a:solidFill>
              </a:rPr>
              <a:t>TOLERABLE</a:t>
            </a:r>
            <a:br>
              <a:rPr lang="en-US" b="1" dirty="0" smtClean="0">
                <a:solidFill>
                  <a:srgbClr val="FF0000"/>
                </a:solidFill>
              </a:rPr>
            </a:br>
            <a:r>
              <a:rPr lang="en-US" b="1" dirty="0" smtClean="0">
                <a:solidFill>
                  <a:srgbClr val="FF0000"/>
                </a:solidFill>
              </a:rPr>
              <a:t> RISKS</a:t>
            </a:r>
            <a:endParaRPr lang="en-US" b="1"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6924" y="104702"/>
            <a:ext cx="7337028" cy="6052235"/>
          </a:xfrm>
          <a:prstGeom prst="rect">
            <a:avLst/>
          </a:prstGeom>
        </p:spPr>
      </p:pic>
    </p:spTree>
    <p:extLst>
      <p:ext uri="{BB962C8B-B14F-4D97-AF65-F5344CB8AC3E}">
        <p14:creationId xmlns:p14="http://schemas.microsoft.com/office/powerpoint/2010/main" val="29694872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rPr>
              <a:t>RISK TREATMENT</a:t>
            </a:r>
            <a:endParaRPr lang="en-US" b="1" dirty="0">
              <a:solidFill>
                <a:srgbClr val="FF0000"/>
              </a:solidFill>
            </a:endParaRPr>
          </a:p>
        </p:txBody>
      </p:sp>
    </p:spTree>
    <p:extLst>
      <p:ext uri="{BB962C8B-B14F-4D97-AF65-F5344CB8AC3E}">
        <p14:creationId xmlns:p14="http://schemas.microsoft.com/office/powerpoint/2010/main" val="19497567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8462" y="0"/>
            <a:ext cx="7622930" cy="6858000"/>
          </a:xfrm>
          <a:prstGeom prst="rect">
            <a:avLst/>
          </a:prstGeom>
        </p:spPr>
      </p:pic>
      <p:sp>
        <p:nvSpPr>
          <p:cNvPr id="2" name="Oval 1"/>
          <p:cNvSpPr/>
          <p:nvPr/>
        </p:nvSpPr>
        <p:spPr>
          <a:xfrm>
            <a:off x="3764984" y="4403762"/>
            <a:ext cx="3770616" cy="189153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6971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rPr>
              <a:t>RISK TREATMENT</a:t>
            </a:r>
            <a:endParaRPr lang="en-US" b="1" dirty="0">
              <a:solidFill>
                <a:srgbClr val="FF0000"/>
              </a:solidFill>
            </a:endParaRPr>
          </a:p>
        </p:txBody>
      </p:sp>
      <p:sp>
        <p:nvSpPr>
          <p:cNvPr id="5" name="Content Placeholder 4"/>
          <p:cNvSpPr>
            <a:spLocks noGrp="1"/>
          </p:cNvSpPr>
          <p:nvPr>
            <p:ph idx="1"/>
          </p:nvPr>
        </p:nvSpPr>
        <p:spPr/>
        <p:txBody>
          <a:bodyPr/>
          <a:lstStyle/>
          <a:p>
            <a:pPr marL="0" indent="0">
              <a:buNone/>
            </a:pPr>
            <a:r>
              <a:rPr lang="en-US" dirty="0" smtClean="0"/>
              <a:t>Australian Guidelines</a:t>
            </a:r>
            <a:br>
              <a:rPr lang="en-US" dirty="0" smtClean="0"/>
            </a:br>
            <a:r>
              <a:rPr lang="en-US" dirty="0" smtClean="0"/>
              <a:t/>
            </a:r>
            <a:br>
              <a:rPr lang="en-US" dirty="0" smtClean="0"/>
            </a:br>
            <a:r>
              <a:rPr lang="en-US" i="1" dirty="0" smtClean="0"/>
              <a:t>“….. Up to Client or policy maker to decide whether to accept the risk or not….”</a:t>
            </a:r>
          </a:p>
          <a:p>
            <a:pPr marL="0" indent="0">
              <a:buNone/>
            </a:pPr>
            <a:endParaRPr lang="en-US" i="1" dirty="0"/>
          </a:p>
          <a:p>
            <a:pPr marL="0" indent="0">
              <a:buNone/>
            </a:pPr>
            <a:r>
              <a:rPr lang="en-US" i="1" dirty="0" smtClean="0"/>
              <a:t>“ The landslide risk analyst ….. Should not be making the decision….</a:t>
            </a:r>
            <a:endParaRPr lang="en-US" i="1" dirty="0"/>
          </a:p>
        </p:txBody>
      </p:sp>
    </p:spTree>
    <p:extLst>
      <p:ext uri="{BB962C8B-B14F-4D97-AF65-F5344CB8AC3E}">
        <p14:creationId xmlns:p14="http://schemas.microsoft.com/office/powerpoint/2010/main" val="35345169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TREATMENT OPTIONS</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 </a:t>
            </a:r>
            <a:r>
              <a:rPr lang="en-US" b="1" dirty="0" smtClean="0">
                <a:solidFill>
                  <a:srgbClr val="FF0000"/>
                </a:solidFill>
              </a:rPr>
              <a:t>Accept the risk </a:t>
            </a:r>
            <a:r>
              <a:rPr lang="en-US" dirty="0" smtClean="0"/>
              <a:t>– Usually requires that the risk to be within  acceptable or tolerable range. </a:t>
            </a:r>
          </a:p>
          <a:p>
            <a:pPr marL="0" indent="0">
              <a:buNone/>
            </a:pPr>
            <a:r>
              <a:rPr lang="en-US" b="1" dirty="0" smtClean="0">
                <a:solidFill>
                  <a:srgbClr val="FF0000"/>
                </a:solidFill>
              </a:rPr>
              <a:t>Avoid the risk – </a:t>
            </a:r>
            <a:r>
              <a:rPr lang="en-US" dirty="0" smtClean="0"/>
              <a:t>Abandon project. Seek alternative site. Change form of development.</a:t>
            </a:r>
          </a:p>
          <a:p>
            <a:pPr marL="0" indent="0">
              <a:buNone/>
            </a:pPr>
            <a:r>
              <a:rPr lang="en-US" b="1" dirty="0" smtClean="0">
                <a:solidFill>
                  <a:srgbClr val="FF0000"/>
                </a:solidFill>
              </a:rPr>
              <a:t>Reduce the likelihood - </a:t>
            </a:r>
            <a:r>
              <a:rPr lang="en-US" dirty="0" smtClean="0"/>
              <a:t>Stabilization measures </a:t>
            </a:r>
            <a:br>
              <a:rPr lang="en-US" dirty="0" smtClean="0"/>
            </a:br>
            <a:r>
              <a:rPr lang="en-US" b="1" dirty="0" smtClean="0">
                <a:solidFill>
                  <a:srgbClr val="FF0000"/>
                </a:solidFill>
              </a:rPr>
              <a:t>Reduce the consequence </a:t>
            </a:r>
            <a:r>
              <a:rPr lang="en-US" dirty="0" smtClean="0"/>
              <a:t>– Stabilization, relocation of the development</a:t>
            </a:r>
          </a:p>
          <a:p>
            <a:pPr marL="0" indent="0">
              <a:buNone/>
            </a:pPr>
            <a:r>
              <a:rPr lang="en-US" b="1" dirty="0" smtClean="0">
                <a:solidFill>
                  <a:srgbClr val="FF0000"/>
                </a:solidFill>
              </a:rPr>
              <a:t>Monitoring </a:t>
            </a:r>
            <a:r>
              <a:rPr lang="en-US" b="1" dirty="0" smtClean="0">
                <a:solidFill>
                  <a:srgbClr val="FF0000"/>
                </a:solidFill>
              </a:rPr>
              <a:t>and warning system. </a:t>
            </a:r>
            <a:endParaRPr lang="en-US" dirty="0"/>
          </a:p>
          <a:p>
            <a:pPr marL="0" indent="0">
              <a:buNone/>
            </a:pPr>
            <a:r>
              <a:rPr lang="en-US" b="1" dirty="0" smtClean="0">
                <a:solidFill>
                  <a:srgbClr val="FF0000"/>
                </a:solidFill>
              </a:rPr>
              <a:t>Transfer the risk. </a:t>
            </a:r>
            <a:r>
              <a:rPr lang="en-US" dirty="0" smtClean="0"/>
              <a:t>Someone else takes the risk. Insurance.</a:t>
            </a:r>
          </a:p>
          <a:p>
            <a:pPr marL="0" indent="0">
              <a:buNone/>
            </a:pPr>
            <a:endParaRPr lang="en-US" b="1" dirty="0" smtClean="0"/>
          </a:p>
        </p:txBody>
      </p:sp>
    </p:spTree>
    <p:extLst>
      <p:ext uri="{BB962C8B-B14F-4D97-AF65-F5344CB8AC3E}">
        <p14:creationId xmlns:p14="http://schemas.microsoft.com/office/powerpoint/2010/main" val="13343632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UNCERTAINIES / VAGUENESS/JUDGEMENT </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IF ALL POSSIBLE OUTCOMES OF AN EVENT ARE KNOWN THEN THE COMPUTATION OF RISK WOULD APPEAR TO BE RELATIVELY STRAIGHT </a:t>
            </a:r>
            <a:r>
              <a:rPr lang="en-US" dirty="0" smtClean="0"/>
              <a:t>FORWARD</a:t>
            </a:r>
            <a:br>
              <a:rPr lang="en-US" dirty="0" smtClean="0"/>
            </a:br>
            <a:endParaRPr lang="en-US" dirty="0"/>
          </a:p>
          <a:p>
            <a:pPr marL="0" indent="0">
              <a:buNone/>
            </a:pPr>
            <a:r>
              <a:rPr lang="en-US" dirty="0"/>
              <a:t>HOWEVER IT IS NORMAL FOR THERE TO BE LACK OF CERTAINTY REGARDING THE FULL RANGE OF POSSIBLE </a:t>
            </a:r>
            <a:r>
              <a:rPr lang="en-US" dirty="0" smtClean="0"/>
              <a:t>OUTCOMES. LACK OF DATA.</a:t>
            </a:r>
            <a:br>
              <a:rPr lang="en-US" dirty="0" smtClean="0"/>
            </a:br>
            <a:endParaRPr lang="en-US" dirty="0"/>
          </a:p>
          <a:p>
            <a:pPr marL="0" indent="0">
              <a:buNone/>
            </a:pPr>
            <a:r>
              <a:rPr lang="en-US" dirty="0"/>
              <a:t>CALCULATIONS OF RISK WILL ALTHOUGH BE OF VALUE WILL BECOME MORE VAGUE AS THE LEVELS OF UNCERTAINTY RISES</a:t>
            </a:r>
            <a:r>
              <a:rPr lang="en-US" dirty="0" smtClean="0"/>
              <a:t>.</a:t>
            </a:r>
            <a:br>
              <a:rPr lang="en-US" dirty="0" smtClean="0"/>
            </a:br>
            <a:endParaRPr lang="en-US" dirty="0" smtClean="0"/>
          </a:p>
          <a:p>
            <a:pPr marL="0" indent="0">
              <a:buNone/>
            </a:pPr>
            <a:r>
              <a:rPr lang="en-US" dirty="0" smtClean="0"/>
              <a:t>EVEN IF EXTENSIVE INVESTIGATIONS IS CARRIED OUT, ASSESSING PROBABILITY OF LANDSLIDING (PARTICULARLY FOR UNFAILED NATURAL SLOPE) IS DIFFICULT AND INVOLVES MUCH UNCERTAINTY AND JUDGEMENT</a:t>
            </a:r>
            <a:endParaRPr lang="en-US" dirty="0"/>
          </a:p>
          <a:p>
            <a:pPr marL="0" indent="0">
              <a:buNone/>
            </a:pPr>
            <a:endParaRPr lang="en-US" dirty="0"/>
          </a:p>
        </p:txBody>
      </p:sp>
    </p:spTree>
    <p:extLst>
      <p:ext uri="{BB962C8B-B14F-4D97-AF65-F5344CB8AC3E}">
        <p14:creationId xmlns:p14="http://schemas.microsoft.com/office/powerpoint/2010/main" val="69244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REASONS FOR LANDSLIDE RISK ASSESSMENT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 Present method of slope design that involves stability analysis only is inadequate and with deficiencies especially given the uncertainties associated with ground water, weathering profiles and geological discontinuities.</a:t>
            </a:r>
          </a:p>
          <a:p>
            <a:pPr marL="0" indent="0">
              <a:buNone/>
            </a:pPr>
            <a:r>
              <a:rPr lang="en-US" dirty="0" smtClean="0"/>
              <a:t> Therefore enhanced methods of assessment  with due consideration given to identifying risk and consequence are necessary.</a:t>
            </a:r>
            <a:endParaRPr lang="en-US" dirty="0"/>
          </a:p>
          <a:p>
            <a:pPr marL="0" indent="0">
              <a:buNone/>
            </a:pPr>
            <a:r>
              <a:rPr lang="en-US" dirty="0" smtClean="0"/>
              <a:t>Over last 15 to 20 years, Risk assessment increasingly be adopted in places like Hog Kong, Australia, Canada, France and Italy. </a:t>
            </a:r>
            <a:endParaRPr lang="en-US" dirty="0"/>
          </a:p>
        </p:txBody>
      </p:sp>
    </p:spTree>
    <p:extLst>
      <p:ext uri="{BB962C8B-B14F-4D97-AF65-F5344CB8AC3E}">
        <p14:creationId xmlns:p14="http://schemas.microsoft.com/office/powerpoint/2010/main" val="29132277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r>
              <a:rPr lang="en-US" b="1" dirty="0" smtClean="0"/>
              <a:t>THANK YOU</a:t>
            </a:r>
            <a:endParaRPr lang="en-US" b="1" dirty="0"/>
          </a:p>
        </p:txBody>
      </p:sp>
    </p:spTree>
    <p:extLst>
      <p:ext uri="{BB962C8B-B14F-4D97-AF65-F5344CB8AC3E}">
        <p14:creationId xmlns:p14="http://schemas.microsoft.com/office/powerpoint/2010/main" val="3264874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ACEM LECTURE 2 LANSLIDE RISK ASSESSMENT</Template>
  <TotalTime>1310</TotalTime>
  <Words>1742</Words>
  <Application>Microsoft Office PowerPoint</Application>
  <PresentationFormat>Widescreen</PresentationFormat>
  <Paragraphs>332</Paragraphs>
  <Slides>90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90</vt:i4>
      </vt:variant>
    </vt:vector>
  </HeadingPairs>
  <TitlesOfParts>
    <vt:vector size="94" baseType="lpstr">
      <vt:lpstr>Arial</vt:lpstr>
      <vt:lpstr>Calibri</vt:lpstr>
      <vt:lpstr>Calibri Light</vt:lpstr>
      <vt:lpstr>Office Theme</vt:lpstr>
      <vt:lpstr>ACEM LECTURE  LANDSLIDE RISK ASSESSMENT </vt:lpstr>
      <vt:lpstr>PRESENT MALAYSIAN PRACTICE FOR DESIGN OF CUT SLOPE</vt:lpstr>
      <vt:lpstr>UNCERTAIN AND DEFICIENCIES OF PRESENT DESIGN PROCEDURE</vt:lpstr>
      <vt:lpstr>UNCERTAINTIES AND DEFICIENCIES OF PRESENT DESIGN PROCEDURE</vt:lpstr>
      <vt:lpstr>MODEL OF NATURE</vt:lpstr>
      <vt:lpstr>IS SLOPE STABILITY A PREDICTIVE TOOL?</vt:lpstr>
      <vt:lpstr>IS SLOPE STABILITY A PREDICTIVE TOOL?</vt:lpstr>
      <vt:lpstr>EVOLUTION OF CUT SLOPE ANGLES</vt:lpstr>
      <vt:lpstr>REASONS FOR LANDSLIDE RISK ASSESSMENT</vt:lpstr>
      <vt:lpstr>REASONS FOR RISK BASED ANALYSIS. Ho (2007) </vt:lpstr>
      <vt:lpstr>LANDSLIDE RISK MANAGEMENT</vt:lpstr>
      <vt:lpstr>RISK MANAGEMENT PROCESS</vt:lpstr>
      <vt:lpstr>DEFINITIONS</vt:lpstr>
      <vt:lpstr>ADVERSE CONSEQUENCE TO A PARTICULAR ASSET FROM A HAZARD EVENT</vt:lpstr>
      <vt:lpstr>Adverse consequence from proportion of time.  moving person or vehicle</vt:lpstr>
      <vt:lpstr>RISK  </vt:lpstr>
      <vt:lpstr>SUMMATION OF RISKS</vt:lpstr>
      <vt:lpstr> RISK AND UNCERTAINTY</vt:lpstr>
      <vt:lpstr>LANDSLIDE RISK MANAGEMENT CONCEPT AND GUIDELINES</vt:lpstr>
      <vt:lpstr>PowerPoint Presentation</vt:lpstr>
      <vt:lpstr>INVOLVEMENT OF ALL PARTIES</vt:lpstr>
      <vt:lpstr>HAZARD IDENTIFICATION</vt:lpstr>
      <vt:lpstr>PowerPoint Presentation</vt:lpstr>
      <vt:lpstr>HAZARD IDENTIFICATION</vt:lpstr>
      <vt:lpstr>CLASSIFICATION </vt:lpstr>
      <vt:lpstr>HAZARD IDENTIFICATION</vt:lpstr>
      <vt:lpstr>FINLAY – MODEL FOR RUN OFF DISTANCE </vt:lpstr>
      <vt:lpstr>RUN OFF DISTANCE vs CUT SLOPE HEIGHT</vt:lpstr>
      <vt:lpstr>TRAVEL DISTANCE – VOLUME (Hong Kong)</vt:lpstr>
      <vt:lpstr>FINLAY – PhD thesis. F = H/L versus volume</vt:lpstr>
      <vt:lpstr>SPEED  CLASSIFICATION</vt:lpstr>
      <vt:lpstr>LANSLIDE TYPE VELOCITY</vt:lpstr>
      <vt:lpstr>FREQUENCY ANALYSIS</vt:lpstr>
      <vt:lpstr>PowerPoint Presentation</vt:lpstr>
      <vt:lpstr>FREQUENCY ANALYSIS -  Historical data  Hong Kong wide annual probability</vt:lpstr>
      <vt:lpstr>FREQUENCY – HISTORICAL DATA Hong Kong site specific (Fell)</vt:lpstr>
      <vt:lpstr>PowerPoint Presentation</vt:lpstr>
      <vt:lpstr>PowerPoint Presentation</vt:lpstr>
      <vt:lpstr>PowerPoint Presentation</vt:lpstr>
      <vt:lpstr>PowerPoint Presentation</vt:lpstr>
      <vt:lpstr>PowerPoint Presentation</vt:lpstr>
      <vt:lpstr>FREQUENCY ANALYSIS - PROBABILITY BASED ON RAINFALL AS INITIATING EVENTS</vt:lpstr>
      <vt:lpstr>RAINFALL NZ records up to 120 years of record</vt:lpstr>
      <vt:lpstr> NZ RAINFALL MINIMUM AND MAXIMUM THRESHOLD VALUES</vt:lpstr>
      <vt:lpstr> CONDITIONAL PROBABILITY</vt:lpstr>
      <vt:lpstr>PROBABILITY OF LANDSLIDE TRIGGERED BY RAINFALL FROM NZ DATA –CONDITIONAL PROBABILITY</vt:lpstr>
      <vt:lpstr>PROBABILITY BASED ON STABILITY ANALYSIS</vt:lpstr>
      <vt:lpstr>PROBABILITY BASED ON STABILITY ANALYSIS</vt:lpstr>
      <vt:lpstr>PROBABILITY BASED ON STABILITY ANALYSIS</vt:lpstr>
      <vt:lpstr>PowerPoint Presentation</vt:lpstr>
      <vt:lpstr>CONSEQUENCE ANALYSIS</vt:lpstr>
      <vt:lpstr>CONSEQUENCE ANALYSIS</vt:lpstr>
      <vt:lpstr>ELEMENTS AT RISK</vt:lpstr>
      <vt:lpstr>EXPOSURE ( SPATIAL &amp; TEMPORAL PROBABILITY)</vt:lpstr>
      <vt:lpstr>EXAMPLE 1  EXPOSURE</vt:lpstr>
      <vt:lpstr>Example 1 EXPOSURE</vt:lpstr>
      <vt:lpstr>EXAMPLE 2 VEHICLE EXPOSURE</vt:lpstr>
      <vt:lpstr>Example 3. Residents Apartment block exposure</vt:lpstr>
      <vt:lpstr>Example 3 Residents apartment block exposure</vt:lpstr>
      <vt:lpstr>VULNERABILITY</vt:lpstr>
      <vt:lpstr>DETERMINATION OF VULNERABILITY INDEX - PROPERTY</vt:lpstr>
      <vt:lpstr>LANDSLIDE INTENSITY</vt:lpstr>
      <vt:lpstr>Landslide intensity</vt:lpstr>
      <vt:lpstr>DAMAGE TO STRUCTURES</vt:lpstr>
      <vt:lpstr>PowerPoint Presentation</vt:lpstr>
      <vt:lpstr>DAMAGE GRADE to VULNERABILITY INDEX</vt:lpstr>
      <vt:lpstr>INTENSITY to VULNERABILITY INDEX (BUILDINGS AND PEOPLE</vt:lpstr>
      <vt:lpstr>VULNERABILITY TO PERSONS</vt:lpstr>
      <vt:lpstr>  DATA RELATING LANDSLIDES TO VULNERABILITY OF PERSONS (DEATHS) from FINLAY PhD (UNSW)  </vt:lpstr>
      <vt:lpstr>DEATHS VERSUS TRAVEL DISTANCE (H/L)  </vt:lpstr>
      <vt:lpstr> Deaths versus Volume  </vt:lpstr>
      <vt:lpstr> Deaths versus slope height </vt:lpstr>
      <vt:lpstr>DEATHS VERSUS TRAVEL DISTANCE</vt:lpstr>
      <vt:lpstr>RISK  CALCULATION</vt:lpstr>
      <vt:lpstr>PowerPoint Presentation</vt:lpstr>
      <vt:lpstr>QUANTITATIVE RISK ASSESMENT (PROPERTY)</vt:lpstr>
      <vt:lpstr>QUANTITATIVE RISK ASSESMENT (LIFE)</vt:lpstr>
      <vt:lpstr>SEMI QUANTITATIVE AND QUALITATIVE RISK ASSESSMENT FOR PROPERTY </vt:lpstr>
      <vt:lpstr>PowerPoint Presentation</vt:lpstr>
      <vt:lpstr>RISK EVALUATION</vt:lpstr>
      <vt:lpstr>PowerPoint Presentation</vt:lpstr>
      <vt:lpstr>RISK EVALUATION</vt:lpstr>
      <vt:lpstr>RISK  OF LOSS OF LIFE</vt:lpstr>
      <vt:lpstr>ACCEPTABLE AND  TOLERABLE  RISKS</vt:lpstr>
      <vt:lpstr>RISK TREATMENT</vt:lpstr>
      <vt:lpstr>PowerPoint Presentation</vt:lpstr>
      <vt:lpstr>RISK TREATMENT</vt:lpstr>
      <vt:lpstr>TREATMENT OPTIONS</vt:lpstr>
      <vt:lpstr>UNCERTAINIES / VAGUENESS/JUDGEMENT </vt:lpstr>
      <vt:lpstr>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ACEM LECTURE</dc:title>
  <dc:creator>USER</dc:creator>
  <cp:lastModifiedBy>USER</cp:lastModifiedBy>
  <cp:revision>126</cp:revision>
  <cp:lastPrinted>2020-01-11T04:54:51Z</cp:lastPrinted>
  <dcterms:created xsi:type="dcterms:W3CDTF">2020-01-06T01:21:58Z</dcterms:created>
  <dcterms:modified xsi:type="dcterms:W3CDTF">2020-01-12T23:11:12Z</dcterms:modified>
</cp:coreProperties>
</file>